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9"/>
  </p:notesMasterIdLst>
  <p:sldIdLst>
    <p:sldId id="256" r:id="rId2"/>
    <p:sldId id="257" r:id="rId3"/>
    <p:sldId id="258" r:id="rId4"/>
    <p:sldId id="259" r:id="rId5"/>
    <p:sldId id="311" r:id="rId6"/>
    <p:sldId id="260" r:id="rId7"/>
    <p:sldId id="262" r:id="rId8"/>
    <p:sldId id="264" r:id="rId9"/>
    <p:sldId id="263" r:id="rId10"/>
    <p:sldId id="266" r:id="rId11"/>
    <p:sldId id="265" r:id="rId12"/>
    <p:sldId id="267" r:id="rId13"/>
    <p:sldId id="268" r:id="rId14"/>
    <p:sldId id="269" r:id="rId15"/>
    <p:sldId id="270" r:id="rId16"/>
    <p:sldId id="271" r:id="rId17"/>
    <p:sldId id="275" r:id="rId18"/>
    <p:sldId id="272" r:id="rId19"/>
    <p:sldId id="276" r:id="rId20"/>
    <p:sldId id="273" r:id="rId21"/>
    <p:sldId id="277" r:id="rId22"/>
    <p:sldId id="274" r:id="rId23"/>
    <p:sldId id="278" r:id="rId24"/>
    <p:sldId id="279" r:id="rId25"/>
    <p:sldId id="280" r:id="rId26"/>
    <p:sldId id="281" r:id="rId27"/>
    <p:sldId id="282" r:id="rId28"/>
    <p:sldId id="283" r:id="rId29"/>
    <p:sldId id="312" r:id="rId30"/>
    <p:sldId id="313" r:id="rId31"/>
    <p:sldId id="284" r:id="rId32"/>
    <p:sldId id="290" r:id="rId33"/>
    <p:sldId id="285" r:id="rId34"/>
    <p:sldId id="286" r:id="rId35"/>
    <p:sldId id="291" r:id="rId36"/>
    <p:sldId id="314" r:id="rId37"/>
    <p:sldId id="315" r:id="rId38"/>
    <p:sldId id="288" r:id="rId39"/>
    <p:sldId id="289" r:id="rId40"/>
    <p:sldId id="301" r:id="rId41"/>
    <p:sldId id="302" r:id="rId42"/>
    <p:sldId id="303" r:id="rId43"/>
    <p:sldId id="292" r:id="rId44"/>
    <p:sldId id="293" r:id="rId45"/>
    <p:sldId id="294" r:id="rId46"/>
    <p:sldId id="295" r:id="rId47"/>
    <p:sldId id="296" r:id="rId48"/>
    <p:sldId id="297" r:id="rId49"/>
    <p:sldId id="298" r:id="rId50"/>
    <p:sldId id="316" r:id="rId51"/>
    <p:sldId id="299" r:id="rId52"/>
    <p:sldId id="300" r:id="rId53"/>
    <p:sldId id="304" r:id="rId54"/>
    <p:sldId id="305" r:id="rId55"/>
    <p:sldId id="306" r:id="rId56"/>
    <p:sldId id="307" r:id="rId57"/>
    <p:sldId id="30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0" d="100"/>
          <a:sy n="60" d="100"/>
        </p:scale>
        <p:origin x="-210" y="-270"/>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DB8CC6-45F7-46ED-BF2A-951B1A5ADC53}" type="datetimeFigureOut">
              <a:rPr lang="en-US" smtClean="0"/>
              <a:t>11/18/2024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503B1-7FE6-4FDD-8BC1-AF2BFF76D30B}" type="slidenum">
              <a:rPr lang="en-US" smtClean="0"/>
              <a:t>‹#›</a:t>
            </a:fld>
            <a:endParaRPr lang="en-US"/>
          </a:p>
        </p:txBody>
      </p:sp>
    </p:spTree>
    <p:extLst>
      <p:ext uri="{BB962C8B-B14F-4D97-AF65-F5344CB8AC3E}">
        <p14:creationId xmlns:p14="http://schemas.microsoft.com/office/powerpoint/2010/main" val="1228183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A3F7D7C-EE78-4DA2-8348-8C9D6CF93174}" type="datetime1">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2561876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6C49E0-FB68-4A47-84D5-CFF21583CBC7}" type="datetime1">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1177202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AE9D8C-9CE5-4D70-918A-785FABA04C09}" type="datetime1">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467305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9AEEE3-3B27-4CA9-B383-C6770346068B}" type="datetime1">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1736224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8D58A4F-5D73-4556-9F36-27D16ADF097B}" type="datetime1">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1338367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73C3266-5F83-479F-BB47-64BFE4269148}" type="datetime1">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1321402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CFD6D59-CFBB-4176-B6DC-3A055EE7316D}" type="datetime1">
              <a:rPr lang="en-US" smtClean="0"/>
              <a:t>11/18/2024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945158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15EBC2C-4B9D-4826-A5CB-5EE6EB501C18}" type="datetime1">
              <a:rPr lang="en-US" smtClean="0"/>
              <a:t>11/18/2024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3626724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4BB7BA-14AD-4E35-AA38-53E7940B1AEE}" type="datetime1">
              <a:rPr lang="en-US" smtClean="0"/>
              <a:t>11/18/2024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2409617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ACF718-E695-4E8A-9C90-6D918DD74434}" type="datetime1">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2003161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1D708F-36F0-450F-A702-AC8F1D0842B6}" type="datetime1">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4110447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3A6AD9-9CEB-482B-9927-1AB37A580DA0}" type="datetime1">
              <a:rPr lang="en-US" smtClean="0"/>
              <a:t>11/18/2024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59E14A-CF6C-4BA0-B9C8-7EB443BEE51E}" type="slidenum">
              <a:rPr lang="en-US" smtClean="0"/>
              <a:t>‹#›</a:t>
            </a:fld>
            <a:endParaRPr lang="en-US"/>
          </a:p>
        </p:txBody>
      </p:sp>
    </p:spTree>
    <p:extLst>
      <p:ext uri="{BB962C8B-B14F-4D97-AF65-F5344CB8AC3E}">
        <p14:creationId xmlns:p14="http://schemas.microsoft.com/office/powerpoint/2010/main" val="404233400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8.png"/><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geeksforgeeks.org/construct-tree-from-given-inorder-and-preorder-traversal/"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hyperlink" Target="https://www.geeksforgeeks.org/construct-tree-from-given-inorder-and-preorder-traversal/"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hyperlink" Target="https://www.geeksforgeeks.org/construct-tree-from-given-inorder-and-preorder-traversal/"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hyperlink" Target="https://www.geeksforgeeks.org/construct-tree-from-given-inorder-and-preorder-traversal/"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geeksforgeeks.org/construct-tree-from-given-inorder-and-preorder-traversal/" TargetMode="External"/><Relationship Id="rId1" Type="http://schemas.openxmlformats.org/officeDocument/2006/relationships/slideLayout" Target="../slideLayouts/slideLayout7.xml"/><Relationship Id="rId4" Type="http://schemas.microsoft.com/office/2007/relationships/hdphoto" Target="../media/hdphoto7.wdp"/></Relationships>
</file>

<file path=ppt/slides/_rels/slide5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hyperlink" Target="https://www.geeksforgeeks.org/construct-tree-from-given-inorder-and-preorder-traversal/" TargetMode="External"/></Relationships>
</file>

<file path=ppt/slides/_rels/slide5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www.geeksforgeeks.org/construct-tree-from-given-inorder-and-preorder-traversal/" TargetMode="External"/><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28800" y="1537066"/>
            <a:ext cx="8534400" cy="1752600"/>
          </a:xfrm>
        </p:spPr>
        <p:txBody>
          <a:bodyPr>
            <a:noAutofit/>
          </a:bodyPr>
          <a:lstStyle/>
          <a:p>
            <a:r>
              <a:rPr lang="fa-IR" sz="5400" dirty="0" smtClean="0">
                <a:solidFill>
                  <a:schemeClr val="tx1"/>
                </a:solidFill>
                <a:cs typeface="B Nazanin" panose="00000400000000000000" pitchFamily="2" charset="-78"/>
              </a:rPr>
              <a:t>درخت</a:t>
            </a:r>
          </a:p>
          <a:p>
            <a:r>
              <a:rPr lang="en-US" sz="5400" dirty="0" smtClean="0">
                <a:solidFill>
                  <a:schemeClr val="tx1"/>
                </a:solidFill>
              </a:rPr>
              <a:t>Tree</a:t>
            </a:r>
            <a:endParaRPr lang="en-US" sz="5400" dirty="0">
              <a:solidFill>
                <a:schemeClr val="tx1"/>
              </a:solidFill>
            </a:endParaRPr>
          </a:p>
        </p:txBody>
      </p:sp>
      <p:sp>
        <p:nvSpPr>
          <p:cNvPr id="4" name="Slide Number Placeholder 3"/>
          <p:cNvSpPr>
            <a:spLocks noGrp="1"/>
          </p:cNvSpPr>
          <p:nvPr>
            <p:ph type="sldNum" sz="quarter" idx="12"/>
          </p:nvPr>
        </p:nvSpPr>
        <p:spPr/>
        <p:txBody>
          <a:bodyPr/>
          <a:lstStyle/>
          <a:p>
            <a:fld id="{EA59E14A-CF6C-4BA0-B9C8-7EB443BEE51E}" type="slidenum">
              <a:rPr lang="en-US" smtClean="0"/>
              <a:t>1</a:t>
            </a:fld>
            <a:endParaRPr lang="en-US"/>
          </a:p>
        </p:txBody>
      </p:sp>
    </p:spTree>
    <p:extLst>
      <p:ext uri="{BB962C8B-B14F-4D97-AF65-F5344CB8AC3E}">
        <p14:creationId xmlns:p14="http://schemas.microsoft.com/office/powerpoint/2010/main" val="21810975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4024" y="410655"/>
            <a:ext cx="11341288" cy="3000821"/>
          </a:xfrm>
          <a:prstGeom prst="rect">
            <a:avLst/>
          </a:prstGeom>
        </p:spPr>
        <p:txBody>
          <a:bodyPr wrap="square">
            <a:spAutoFit/>
          </a:bodyPr>
          <a:lstStyle/>
          <a:p>
            <a:pPr algn="just" rtl="1"/>
            <a:r>
              <a:rPr lang="fa-IR" sz="2400" b="1" dirty="0">
                <a:cs typeface="B Nazanin" panose="00000400000000000000" pitchFamily="2" charset="-78"/>
              </a:rPr>
              <a:t>ارتفاع گره </a:t>
            </a:r>
            <a:r>
              <a:rPr lang="en-US" sz="2400" b="1" dirty="0" smtClean="0">
                <a:cs typeface="B Nazanin" panose="00000400000000000000" pitchFamily="2" charset="-78"/>
              </a:rPr>
              <a:t>Height </a:t>
            </a:r>
            <a:r>
              <a:rPr lang="en-US" sz="2400" b="1" dirty="0">
                <a:cs typeface="B Nazanin" panose="00000400000000000000" pitchFamily="2" charset="-78"/>
              </a:rPr>
              <a:t>of </a:t>
            </a:r>
            <a:r>
              <a:rPr lang="en-US" sz="2400" b="1" dirty="0" smtClean="0">
                <a:cs typeface="B Nazanin" panose="00000400000000000000" pitchFamily="2" charset="-78"/>
              </a:rPr>
              <a:t>Node </a:t>
            </a:r>
            <a:r>
              <a:rPr lang="fa-IR" sz="2400" b="1" dirty="0" smtClean="0">
                <a:cs typeface="B Nazanin" panose="00000400000000000000" pitchFamily="2" charset="-78"/>
              </a:rPr>
              <a:t>:</a:t>
            </a:r>
          </a:p>
          <a:p>
            <a:pPr algn="just" rtl="1"/>
            <a:r>
              <a:rPr lang="fa-IR" sz="2400" dirty="0" smtClean="0">
                <a:cs typeface="B Nazanin" panose="00000400000000000000" pitchFamily="2" charset="-78"/>
              </a:rPr>
              <a:t>ارتفاع </a:t>
            </a:r>
            <a:r>
              <a:rPr lang="fa-IR" sz="2400" dirty="0">
                <a:cs typeface="B Nazanin" panose="00000400000000000000" pitchFamily="2" charset="-78"/>
              </a:rPr>
              <a:t>یک گره نشان دهنده تعداد یال‌های طولانی‌ترین مسیر بین آن گره و یک برگ است. </a:t>
            </a:r>
            <a:r>
              <a:rPr lang="fa-IR" sz="2400" dirty="0" smtClean="0">
                <a:cs typeface="B Nazanin" panose="00000400000000000000" pitchFamily="2" charset="-78"/>
              </a:rPr>
              <a:t>ارتفاع درخت فاصله </a:t>
            </a:r>
            <a:r>
              <a:rPr lang="fa-IR" sz="2400" dirty="0">
                <a:cs typeface="B Nazanin" panose="00000400000000000000" pitchFamily="2" charset="-78"/>
              </a:rPr>
              <a:t>ریشه تا دورترین گره </a:t>
            </a:r>
            <a:r>
              <a:rPr lang="fa-IR" sz="2400" dirty="0" smtClean="0">
                <a:cs typeface="B Nazanin" panose="00000400000000000000" pitchFamily="2" charset="-78"/>
              </a:rPr>
              <a:t>برگ است.</a:t>
            </a:r>
          </a:p>
          <a:p>
            <a:pPr algn="just" rtl="1"/>
            <a:endParaRPr lang="fa-IR" sz="900" dirty="0">
              <a:cs typeface="B Nazanin" panose="00000400000000000000" pitchFamily="2" charset="-78"/>
            </a:endParaRPr>
          </a:p>
          <a:p>
            <a:pPr algn="just" rtl="1"/>
            <a:r>
              <a:rPr lang="fa-IR" sz="2400" b="1" dirty="0">
                <a:cs typeface="B Nazanin" panose="00000400000000000000" pitchFamily="2" charset="-78"/>
              </a:rPr>
              <a:t>سطح گره </a:t>
            </a:r>
            <a:r>
              <a:rPr lang="en-US" sz="2400" b="1" dirty="0" smtClean="0">
                <a:cs typeface="B Nazanin" panose="00000400000000000000" pitchFamily="2" charset="-78"/>
              </a:rPr>
              <a:t>Levels </a:t>
            </a:r>
            <a:r>
              <a:rPr lang="en-US" sz="2400" b="1" dirty="0">
                <a:cs typeface="B Nazanin" panose="00000400000000000000" pitchFamily="2" charset="-78"/>
              </a:rPr>
              <a:t>of </a:t>
            </a:r>
            <a:r>
              <a:rPr lang="en-US" sz="2400" b="1" dirty="0" smtClean="0">
                <a:cs typeface="B Nazanin" panose="00000400000000000000" pitchFamily="2" charset="-78"/>
              </a:rPr>
              <a:t>Node </a:t>
            </a:r>
            <a:r>
              <a:rPr lang="fa-IR" sz="2400" b="1" dirty="0" smtClean="0">
                <a:cs typeface="B Nazanin" panose="00000400000000000000" pitchFamily="2" charset="-78"/>
              </a:rPr>
              <a:t>:</a:t>
            </a:r>
          </a:p>
          <a:p>
            <a:pPr algn="r" rtl="1"/>
            <a:r>
              <a:rPr lang="fa-IR" sz="2400" dirty="0" smtClean="0">
                <a:cs typeface="B Nazanin" panose="00000400000000000000" pitchFamily="2" charset="-78"/>
              </a:rPr>
              <a:t>گره ها </a:t>
            </a:r>
            <a:r>
              <a:rPr lang="fa-IR" sz="2400" dirty="0">
                <a:cs typeface="B Nazanin" panose="00000400000000000000" pitchFamily="2" charset="-78"/>
              </a:rPr>
              <a:t>به تعداد یالی که از ریشه فاصله دارند شماره سطح </a:t>
            </a:r>
            <a:r>
              <a:rPr lang="fa-IR" sz="2400" dirty="0" smtClean="0">
                <a:cs typeface="B Nazanin" panose="00000400000000000000" pitchFamily="2" charset="-78"/>
              </a:rPr>
              <a:t>می گیرند (سطح </a:t>
            </a:r>
            <a:r>
              <a:rPr lang="fa-IR" sz="2400" dirty="0">
                <a:cs typeface="B Nazanin" panose="00000400000000000000" pitchFamily="2" charset="-78"/>
              </a:rPr>
              <a:t>ریشه را برخی صفر </a:t>
            </a:r>
            <a:r>
              <a:rPr lang="fa-IR" sz="2400" dirty="0" smtClean="0">
                <a:cs typeface="B Nazanin" panose="00000400000000000000" pitchFamily="2" charset="-78"/>
              </a:rPr>
              <a:t>و برخی یک </a:t>
            </a:r>
            <a:r>
              <a:rPr lang="fa-IR" sz="2400" dirty="0">
                <a:cs typeface="B Nazanin" panose="00000400000000000000" pitchFamily="2" charset="-78"/>
              </a:rPr>
              <a:t>میگیرند</a:t>
            </a:r>
            <a:r>
              <a:rPr lang="fa-IR" sz="2400" dirty="0" smtClean="0">
                <a:cs typeface="B Nazanin" panose="00000400000000000000" pitchFamily="2" charset="-78"/>
              </a:rPr>
              <a:t>)</a:t>
            </a:r>
          </a:p>
          <a:p>
            <a:pPr algn="just" rtl="1"/>
            <a:endParaRPr lang="fa-IR" sz="1000" dirty="0" smtClean="0">
              <a:cs typeface="B Nazanin" panose="00000400000000000000" pitchFamily="2" charset="-78"/>
            </a:endParaRPr>
          </a:p>
          <a:p>
            <a:pPr algn="just" rtl="1"/>
            <a:r>
              <a:rPr lang="fa-IR" sz="2400" b="1" dirty="0" smtClean="0">
                <a:cs typeface="B Nazanin" panose="00000400000000000000" pitchFamily="2" charset="-78"/>
              </a:rPr>
              <a:t>عمق گره </a:t>
            </a:r>
            <a:r>
              <a:rPr lang="en-US" sz="2400" b="1" dirty="0" smtClean="0">
                <a:cs typeface="B Nazanin" panose="00000400000000000000" pitchFamily="2" charset="-78"/>
              </a:rPr>
              <a:t>Depth of </a:t>
            </a:r>
            <a:r>
              <a:rPr lang="en-US" sz="2400" b="1" dirty="0" err="1" smtClean="0">
                <a:cs typeface="B Nazanin" panose="00000400000000000000" pitchFamily="2" charset="-78"/>
              </a:rPr>
              <a:t>Nodel</a:t>
            </a:r>
            <a:r>
              <a:rPr lang="fa-IR" sz="2400" b="1" dirty="0" smtClean="0">
                <a:cs typeface="B Nazanin" panose="00000400000000000000" pitchFamily="2" charset="-78"/>
              </a:rPr>
              <a:t>:</a:t>
            </a:r>
          </a:p>
          <a:p>
            <a:pPr algn="just" rtl="1"/>
            <a:r>
              <a:rPr lang="fa-IR" sz="2400" dirty="0" smtClean="0">
                <a:cs typeface="B Nazanin" panose="00000400000000000000" pitchFamily="2" charset="-78"/>
              </a:rPr>
              <a:t>فاصله یک گره تا ریشه است.</a:t>
            </a:r>
            <a:endParaRPr lang="fa-IR" sz="2400" dirty="0">
              <a:cs typeface="B Nazanin" panose="00000400000000000000" pitchFamily="2" charset="-78"/>
            </a:endParaRPr>
          </a:p>
        </p:txBody>
      </p:sp>
      <p:pic>
        <p:nvPicPr>
          <p:cNvPr id="4" name="Picture 3"/>
          <p:cNvPicPr>
            <a:picLocks noChangeAspect="1"/>
          </p:cNvPicPr>
          <p:nvPr/>
        </p:nvPicPr>
        <p:blipFill rotWithShape="1">
          <a:blip r:embed="rId2"/>
          <a:srcRect b="5247"/>
          <a:stretch/>
        </p:blipFill>
        <p:spPr>
          <a:xfrm>
            <a:off x="1192742" y="4326024"/>
            <a:ext cx="9840036" cy="2217851"/>
          </a:xfrm>
          <a:prstGeom prst="rect">
            <a:avLst/>
          </a:prstGeom>
        </p:spPr>
      </p:pic>
      <p:pic>
        <p:nvPicPr>
          <p:cNvPr id="5" name="Picture 4"/>
          <p:cNvPicPr>
            <a:picLocks noChangeAspect="1"/>
          </p:cNvPicPr>
          <p:nvPr/>
        </p:nvPicPr>
        <p:blipFill>
          <a:blip r:embed="rId3"/>
          <a:stretch>
            <a:fillRect/>
          </a:stretch>
        </p:blipFill>
        <p:spPr>
          <a:xfrm>
            <a:off x="3307846" y="2443433"/>
            <a:ext cx="4628055" cy="2148740"/>
          </a:xfrm>
          <a:prstGeom prst="rect">
            <a:avLst/>
          </a:prstGeom>
        </p:spPr>
      </p:pic>
      <p:sp>
        <p:nvSpPr>
          <p:cNvPr id="3" name="Slide Number Placeholder 2"/>
          <p:cNvSpPr>
            <a:spLocks noGrp="1"/>
          </p:cNvSpPr>
          <p:nvPr>
            <p:ph type="sldNum" sz="quarter" idx="12"/>
          </p:nvPr>
        </p:nvSpPr>
        <p:spPr/>
        <p:txBody>
          <a:bodyPr/>
          <a:lstStyle/>
          <a:p>
            <a:fld id="{EA59E14A-CF6C-4BA0-B9C8-7EB443BEE51E}" type="slidenum">
              <a:rPr lang="en-US" smtClean="0"/>
              <a:t>10</a:t>
            </a:fld>
            <a:endParaRPr lang="en-US"/>
          </a:p>
        </p:txBody>
      </p:sp>
    </p:spTree>
    <p:extLst>
      <p:ext uri="{BB962C8B-B14F-4D97-AF65-F5344CB8AC3E}">
        <p14:creationId xmlns:p14="http://schemas.microsoft.com/office/powerpoint/2010/main" val="38702707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4024" y="578977"/>
            <a:ext cx="11313994" cy="3785652"/>
          </a:xfrm>
          <a:prstGeom prst="rect">
            <a:avLst/>
          </a:prstGeom>
        </p:spPr>
        <p:txBody>
          <a:bodyPr wrap="square">
            <a:spAutoFit/>
          </a:bodyPr>
          <a:lstStyle/>
          <a:p>
            <a:pPr algn="just" rtl="1"/>
            <a:r>
              <a:rPr lang="fa-IR" sz="2400" b="1" dirty="0">
                <a:cs typeface="B Nazanin" panose="00000400000000000000" pitchFamily="2" charset="-78"/>
              </a:rPr>
              <a:t>بازدید </a:t>
            </a:r>
            <a:r>
              <a:rPr lang="en-US" sz="2400" b="1" dirty="0" smtClean="0">
                <a:cs typeface="B Nazanin" panose="00000400000000000000" pitchFamily="2" charset="-78"/>
              </a:rPr>
              <a:t>Visiting</a:t>
            </a:r>
            <a:r>
              <a:rPr lang="en-US" sz="2400" dirty="0" smtClean="0">
                <a:cs typeface="B Nazanin" panose="00000400000000000000" pitchFamily="2" charset="-78"/>
              </a:rPr>
              <a:t> </a:t>
            </a:r>
            <a:r>
              <a:rPr lang="fa-IR" sz="2400" dirty="0" smtClean="0">
                <a:cs typeface="B Nazanin" panose="00000400000000000000" pitchFamily="2" charset="-78"/>
              </a:rPr>
              <a:t>:</a:t>
            </a:r>
          </a:p>
          <a:p>
            <a:pPr algn="just" rtl="1"/>
            <a:r>
              <a:rPr lang="fa-IR" sz="2400" dirty="0" smtClean="0">
                <a:cs typeface="B Nazanin" panose="00000400000000000000" pitchFamily="2" charset="-78"/>
              </a:rPr>
              <a:t>هنگامی </a:t>
            </a:r>
            <a:r>
              <a:rPr lang="fa-IR" sz="2400" dirty="0">
                <a:cs typeface="B Nazanin" panose="00000400000000000000" pitchFamily="2" charset="-78"/>
              </a:rPr>
              <a:t>که مطابق با برنامه، پیمایش به یک گره خاص انجام می‌شود، بررسی یا دسترسی به مقدار گره جاری، بازدید نامیده می‌شود</a:t>
            </a:r>
            <a:r>
              <a:rPr lang="fa-IR" sz="2400" dirty="0" smtClean="0">
                <a:cs typeface="B Nazanin" panose="00000400000000000000" pitchFamily="2" charset="-78"/>
              </a:rPr>
              <a:t>.</a:t>
            </a:r>
          </a:p>
          <a:p>
            <a:pPr algn="just" rtl="1"/>
            <a:endParaRPr lang="fa-IR" sz="2400" dirty="0">
              <a:cs typeface="B Nazanin" panose="00000400000000000000" pitchFamily="2" charset="-78"/>
            </a:endParaRPr>
          </a:p>
          <a:p>
            <a:pPr algn="just" rtl="1"/>
            <a:r>
              <a:rPr lang="fa-IR" sz="2400" b="1" dirty="0" smtClean="0">
                <a:cs typeface="B Nazanin" panose="00000400000000000000" pitchFamily="2" charset="-78"/>
              </a:rPr>
              <a:t>پیمایش </a:t>
            </a:r>
            <a:r>
              <a:rPr lang="en-US" sz="2400" b="1" dirty="0">
                <a:cs typeface="B Nazanin" panose="00000400000000000000" pitchFamily="2" charset="-78"/>
              </a:rPr>
              <a:t>Traversing</a:t>
            </a:r>
            <a:r>
              <a:rPr lang="fa-IR" sz="2400" b="1" dirty="0">
                <a:cs typeface="B Nazanin" panose="00000400000000000000" pitchFamily="2" charset="-78"/>
              </a:rPr>
              <a:t>:</a:t>
            </a:r>
          </a:p>
          <a:p>
            <a:pPr algn="just" rtl="1"/>
            <a:r>
              <a:rPr lang="fa-IR" sz="2400" dirty="0">
                <a:cs typeface="B Nazanin" panose="00000400000000000000" pitchFamily="2" charset="-78"/>
              </a:rPr>
              <a:t>پیمایش، فرآیند بازدید از یک گره با ترتیب و نظمی خاص است. سه نوع پیمایش وجود </a:t>
            </a:r>
            <a:r>
              <a:rPr lang="fa-IR" sz="2400" dirty="0" smtClean="0">
                <a:cs typeface="B Nazanin" panose="00000400000000000000" pitchFamily="2" charset="-78"/>
              </a:rPr>
              <a:t>دارد: </a:t>
            </a:r>
          </a:p>
          <a:p>
            <a:pPr algn="just" rtl="1"/>
            <a:endParaRPr lang="fa-IR" sz="2400" dirty="0">
              <a:cs typeface="B Nazanin" panose="00000400000000000000" pitchFamily="2" charset="-78"/>
            </a:endParaRPr>
          </a:p>
          <a:p>
            <a:pPr marL="342900" indent="-342900" algn="just" rtl="1">
              <a:buFont typeface="Wingdings" panose="05000000000000000000" pitchFamily="2" charset="2"/>
              <a:buChar char="v"/>
            </a:pPr>
            <a:r>
              <a:rPr lang="fa-IR" sz="2400" dirty="0" smtClean="0">
                <a:cs typeface="B Nazanin" panose="00000400000000000000" pitchFamily="2" charset="-78"/>
              </a:rPr>
              <a:t>پیمایش میان ‌ترتیب</a:t>
            </a:r>
          </a:p>
          <a:p>
            <a:pPr marL="342900" indent="-342900" algn="just" rtl="1">
              <a:buFont typeface="Wingdings" panose="05000000000000000000" pitchFamily="2" charset="2"/>
              <a:buChar char="v"/>
            </a:pPr>
            <a:r>
              <a:rPr lang="fa-IR" sz="2400" dirty="0" smtClean="0">
                <a:cs typeface="B Nazanin" panose="00000400000000000000" pitchFamily="2" charset="-78"/>
              </a:rPr>
              <a:t>پیمایش پیش‌ترتیب</a:t>
            </a:r>
          </a:p>
          <a:p>
            <a:pPr marL="342900" indent="-342900" algn="just" rtl="1">
              <a:buFont typeface="Wingdings" panose="05000000000000000000" pitchFamily="2" charset="2"/>
              <a:buChar char="v"/>
            </a:pPr>
            <a:r>
              <a:rPr lang="fa-IR" sz="2400" dirty="0" smtClean="0">
                <a:cs typeface="B Nazanin" panose="00000400000000000000" pitchFamily="2" charset="-78"/>
              </a:rPr>
              <a:t>پیمایش پس‌ترتیب</a:t>
            </a:r>
            <a:endParaRPr lang="fa-IR" sz="2400" dirty="0">
              <a:cs typeface="B Nazanin" panose="00000400000000000000" pitchFamily="2" charset="-78"/>
            </a:endParaRPr>
          </a:p>
        </p:txBody>
      </p:sp>
      <p:sp>
        <p:nvSpPr>
          <p:cNvPr id="3" name="Slide Number Placeholder 2"/>
          <p:cNvSpPr>
            <a:spLocks noGrp="1"/>
          </p:cNvSpPr>
          <p:nvPr>
            <p:ph type="sldNum" sz="quarter" idx="12"/>
          </p:nvPr>
        </p:nvSpPr>
        <p:spPr/>
        <p:txBody>
          <a:bodyPr/>
          <a:lstStyle/>
          <a:p>
            <a:fld id="{EA59E14A-CF6C-4BA0-B9C8-7EB443BEE51E}" type="slidenum">
              <a:rPr lang="en-US" smtClean="0"/>
              <a:t>11</a:t>
            </a:fld>
            <a:endParaRPr lang="en-US"/>
          </a:p>
        </p:txBody>
      </p:sp>
    </p:spTree>
    <p:extLst>
      <p:ext uri="{BB962C8B-B14F-4D97-AF65-F5344CB8AC3E}">
        <p14:creationId xmlns:p14="http://schemas.microsoft.com/office/powerpoint/2010/main" val="16773149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46161" y="641445"/>
            <a:ext cx="10454186" cy="4524315"/>
          </a:xfrm>
          <a:prstGeom prst="rect">
            <a:avLst/>
          </a:prstGeom>
          <a:noFill/>
        </p:spPr>
        <p:txBody>
          <a:bodyPr wrap="square" rtlCol="0">
            <a:spAutoFit/>
          </a:bodyPr>
          <a:lstStyle/>
          <a:p>
            <a:pPr algn="r" rtl="1">
              <a:lnSpc>
                <a:spcPct val="150000"/>
              </a:lnSpc>
            </a:pPr>
            <a:r>
              <a:rPr lang="fa-IR" sz="3200" dirty="0" smtClean="0">
                <a:ln w="0"/>
                <a:effectLst>
                  <a:outerShdw blurRad="38100" dist="19050" dir="2700000" algn="tl" rotWithShape="0">
                    <a:schemeClr val="dk1">
                      <a:alpha val="40000"/>
                    </a:schemeClr>
                  </a:outerShdw>
                </a:effectLst>
                <a:cs typeface="B Nazanin" panose="00000400000000000000" pitchFamily="2" charset="-78"/>
              </a:rPr>
              <a:t>پیمایش درخت :</a:t>
            </a:r>
          </a:p>
          <a:p>
            <a:pPr marL="742950" lvl="1" indent="-285750" algn="r" rtl="1">
              <a:lnSpc>
                <a:spcPct val="150000"/>
              </a:lnSpc>
              <a:buFont typeface="Arial" panose="020B0604020202020204" pitchFamily="34" charset="0"/>
              <a:buChar char="•"/>
            </a:pPr>
            <a:r>
              <a:rPr lang="fa-IR" sz="3200" dirty="0" smtClean="0">
                <a:ln w="0"/>
                <a:effectLst>
                  <a:outerShdw blurRad="38100" dist="19050" dir="2700000" algn="tl" rotWithShape="0">
                    <a:schemeClr val="dk1">
                      <a:alpha val="40000"/>
                    </a:schemeClr>
                  </a:outerShdw>
                </a:effectLst>
                <a:cs typeface="B Nazanin" panose="00000400000000000000" pitchFamily="2" charset="-78"/>
              </a:rPr>
              <a:t>پیمایش اول سطح </a:t>
            </a:r>
            <a:r>
              <a:rPr lang="en-US" sz="3200" dirty="0" smtClean="0">
                <a:ln w="0"/>
                <a:effectLst>
                  <a:outerShdw blurRad="38100" dist="19050" dir="2700000" algn="tl" rotWithShape="0">
                    <a:schemeClr val="dk1">
                      <a:alpha val="40000"/>
                    </a:schemeClr>
                  </a:outerShdw>
                </a:effectLst>
                <a:cs typeface="B Nazanin" panose="00000400000000000000" pitchFamily="2" charset="-78"/>
              </a:rPr>
              <a:t>BFS</a:t>
            </a:r>
            <a:r>
              <a:rPr lang="fa-IR" sz="3200" dirty="0" smtClean="0">
                <a:ln w="0"/>
                <a:effectLst>
                  <a:outerShdw blurRad="38100" dist="19050" dir="2700000" algn="tl" rotWithShape="0">
                    <a:schemeClr val="dk1">
                      <a:alpha val="40000"/>
                    </a:schemeClr>
                  </a:outerShdw>
                </a:effectLst>
                <a:cs typeface="B Nazanin" panose="00000400000000000000" pitchFamily="2" charset="-78"/>
              </a:rPr>
              <a:t> - </a:t>
            </a:r>
            <a:r>
              <a:rPr lang="fa-IR" sz="2000" dirty="0">
                <a:ln w="0"/>
                <a:cs typeface="B Nazanin" panose="00000400000000000000" pitchFamily="2" charset="-78"/>
              </a:rPr>
              <a:t>هدف ما ملاقات نزدیکترین </a:t>
            </a:r>
            <a:r>
              <a:rPr lang="fa-IR" sz="2000" dirty="0" smtClean="0">
                <a:ln w="0"/>
                <a:cs typeface="B Nazanin" panose="00000400000000000000" pitchFamily="2" charset="-78"/>
              </a:rPr>
              <a:t>گره </a:t>
            </a:r>
            <a:r>
              <a:rPr lang="fa-IR" sz="2000" dirty="0">
                <a:ln w="0"/>
                <a:cs typeface="B Nazanin" panose="00000400000000000000" pitchFamily="2" charset="-78"/>
              </a:rPr>
              <a:t>ملاقات نشده به ریشه است</a:t>
            </a:r>
            <a:endParaRPr lang="fa-IR" sz="2000" dirty="0" smtClean="0">
              <a:ln w="0"/>
              <a:cs typeface="B Nazanin" panose="00000400000000000000" pitchFamily="2" charset="-78"/>
            </a:endParaRPr>
          </a:p>
          <a:p>
            <a:pPr marL="742950" lvl="1" indent="-285750" algn="r" rtl="1">
              <a:lnSpc>
                <a:spcPct val="150000"/>
              </a:lnSpc>
              <a:buFont typeface="Arial" panose="020B0604020202020204" pitchFamily="34" charset="0"/>
              <a:buChar char="•"/>
            </a:pPr>
            <a:r>
              <a:rPr lang="fa-IR" sz="3200" dirty="0" smtClean="0">
                <a:ln w="0"/>
                <a:effectLst>
                  <a:outerShdw blurRad="38100" dist="19050" dir="2700000" algn="tl" rotWithShape="0">
                    <a:schemeClr val="dk1">
                      <a:alpha val="40000"/>
                    </a:schemeClr>
                  </a:outerShdw>
                </a:effectLst>
                <a:cs typeface="B Nazanin" panose="00000400000000000000" pitchFamily="2" charset="-78"/>
              </a:rPr>
              <a:t>پیمایش اول عمق</a:t>
            </a:r>
            <a:r>
              <a:rPr lang="fa-IR" sz="3200" dirty="0">
                <a:ln w="0"/>
                <a:effectLst>
                  <a:outerShdw blurRad="38100" dist="19050" dir="2700000" algn="tl" rotWithShape="0">
                    <a:schemeClr val="dk1">
                      <a:alpha val="40000"/>
                    </a:schemeClr>
                  </a:outerShdw>
                </a:effectLst>
                <a:cs typeface="B Nazanin" panose="00000400000000000000" pitchFamily="2" charset="-78"/>
              </a:rPr>
              <a:t> </a:t>
            </a:r>
            <a:r>
              <a:rPr lang="en-US" sz="3200" dirty="0" smtClean="0">
                <a:ln w="0"/>
                <a:effectLst>
                  <a:outerShdw blurRad="38100" dist="19050" dir="2700000" algn="tl" rotWithShape="0">
                    <a:schemeClr val="dk1">
                      <a:alpha val="40000"/>
                    </a:schemeClr>
                  </a:outerShdw>
                </a:effectLst>
                <a:cs typeface="B Nazanin" panose="00000400000000000000" pitchFamily="2" charset="-78"/>
              </a:rPr>
              <a:t>DFS</a:t>
            </a:r>
            <a:r>
              <a:rPr lang="fa-IR" sz="3200" dirty="0" smtClean="0">
                <a:ln w="0"/>
                <a:effectLst>
                  <a:outerShdw blurRad="38100" dist="19050" dir="2700000" algn="tl" rotWithShape="0">
                    <a:schemeClr val="dk1">
                      <a:alpha val="40000"/>
                    </a:schemeClr>
                  </a:outerShdw>
                </a:effectLst>
                <a:cs typeface="B Nazanin" panose="00000400000000000000" pitchFamily="2" charset="-78"/>
              </a:rPr>
              <a:t> </a:t>
            </a:r>
            <a:r>
              <a:rPr lang="fa-IR" sz="2000" dirty="0" smtClean="0">
                <a:ln w="0"/>
                <a:effectLst>
                  <a:outerShdw blurRad="38100" dist="19050" dir="2700000" algn="tl" rotWithShape="0">
                    <a:schemeClr val="dk1">
                      <a:alpha val="40000"/>
                    </a:schemeClr>
                  </a:outerShdw>
                </a:effectLst>
                <a:cs typeface="B Nazanin" panose="00000400000000000000" pitchFamily="2" charset="-78"/>
              </a:rPr>
              <a:t>- </a:t>
            </a:r>
            <a:r>
              <a:rPr lang="fa-IR" sz="2000" dirty="0">
                <a:ln w="0"/>
                <a:cs typeface="B Nazanin" panose="00000400000000000000" pitchFamily="2" charset="-78"/>
              </a:rPr>
              <a:t>قصد ما ملاقات دورترین </a:t>
            </a:r>
            <a:r>
              <a:rPr lang="fa-IR" sz="2000" dirty="0" smtClean="0">
                <a:ln w="0"/>
                <a:cs typeface="B Nazanin" panose="00000400000000000000" pitchFamily="2" charset="-78"/>
              </a:rPr>
              <a:t>گره </a:t>
            </a:r>
            <a:r>
              <a:rPr lang="fa-IR" sz="2000" dirty="0">
                <a:ln w="0"/>
                <a:cs typeface="B Nazanin" panose="00000400000000000000" pitchFamily="2" charset="-78"/>
              </a:rPr>
              <a:t>ممکن از </a:t>
            </a:r>
            <a:r>
              <a:rPr lang="fa-IR" sz="2000" dirty="0" smtClean="0">
                <a:ln w="0"/>
                <a:cs typeface="B Nazanin" panose="00000400000000000000" pitchFamily="2" charset="-78"/>
              </a:rPr>
              <a:t>گره </a:t>
            </a:r>
            <a:r>
              <a:rPr lang="fa-IR" sz="2000" dirty="0">
                <a:ln w="0"/>
                <a:cs typeface="B Nazanin" panose="00000400000000000000" pitchFamily="2" charset="-78"/>
              </a:rPr>
              <a:t>ریشه است</a:t>
            </a:r>
            <a:endParaRPr lang="fa-IR" sz="2000" dirty="0" smtClean="0">
              <a:ln w="0"/>
              <a:cs typeface="B Nazanin" panose="00000400000000000000" pitchFamily="2" charset="-78"/>
            </a:endParaRPr>
          </a:p>
          <a:p>
            <a:pPr marL="1657350" lvl="3" indent="-285750" algn="r" rtl="1">
              <a:lnSpc>
                <a:spcPct val="150000"/>
              </a:lnSpc>
              <a:buFont typeface="Wingdings" panose="05000000000000000000" pitchFamily="2" charset="2"/>
              <a:buChar char="§"/>
            </a:pPr>
            <a:r>
              <a:rPr lang="fa-IR" sz="3200" dirty="0" smtClean="0">
                <a:ln w="0"/>
                <a:effectLst>
                  <a:outerShdw blurRad="38100" dist="19050" dir="2700000" algn="tl" rotWithShape="0">
                    <a:schemeClr val="dk1">
                      <a:alpha val="40000"/>
                    </a:schemeClr>
                  </a:outerShdw>
                </a:effectLst>
                <a:cs typeface="B Nazanin" panose="00000400000000000000" pitchFamily="2" charset="-78"/>
              </a:rPr>
              <a:t>پیش ترتیب </a:t>
            </a:r>
            <a:r>
              <a:rPr lang="en-US" sz="3200" dirty="0" smtClean="0">
                <a:ln w="0"/>
                <a:effectLst>
                  <a:outerShdw blurRad="38100" dist="19050" dir="2700000" algn="tl" rotWithShape="0">
                    <a:schemeClr val="dk1">
                      <a:alpha val="40000"/>
                    </a:schemeClr>
                  </a:outerShdw>
                </a:effectLst>
                <a:cs typeface="B Nazanin" panose="00000400000000000000" pitchFamily="2" charset="-78"/>
              </a:rPr>
              <a:t>preorder</a:t>
            </a:r>
            <a:endParaRPr lang="fa-IR" sz="3200" dirty="0" smtClean="0">
              <a:ln w="0"/>
              <a:effectLst>
                <a:outerShdw blurRad="38100" dist="19050" dir="2700000" algn="tl" rotWithShape="0">
                  <a:schemeClr val="dk1">
                    <a:alpha val="40000"/>
                  </a:schemeClr>
                </a:outerShdw>
              </a:effectLst>
              <a:cs typeface="B Nazanin" panose="00000400000000000000" pitchFamily="2" charset="-78"/>
            </a:endParaRPr>
          </a:p>
          <a:p>
            <a:pPr marL="1657350" lvl="3" indent="-285750" algn="r" rtl="1">
              <a:lnSpc>
                <a:spcPct val="150000"/>
              </a:lnSpc>
              <a:buFont typeface="Wingdings" panose="05000000000000000000" pitchFamily="2" charset="2"/>
              <a:buChar char="§"/>
            </a:pPr>
            <a:r>
              <a:rPr lang="fa-IR" sz="3200" dirty="0" smtClean="0">
                <a:ln w="0"/>
                <a:effectLst>
                  <a:outerShdw blurRad="38100" dist="19050" dir="2700000" algn="tl" rotWithShape="0">
                    <a:schemeClr val="dk1">
                      <a:alpha val="40000"/>
                    </a:schemeClr>
                  </a:outerShdw>
                </a:effectLst>
                <a:cs typeface="B Nazanin" panose="00000400000000000000" pitchFamily="2" charset="-78"/>
              </a:rPr>
              <a:t>میان ترتیب </a:t>
            </a:r>
            <a:r>
              <a:rPr lang="en-US" sz="3200" dirty="0" err="1" smtClean="0">
                <a:ln w="0"/>
                <a:effectLst>
                  <a:outerShdw blurRad="38100" dist="19050" dir="2700000" algn="tl" rotWithShape="0">
                    <a:schemeClr val="dk1">
                      <a:alpha val="40000"/>
                    </a:schemeClr>
                  </a:outerShdw>
                </a:effectLst>
                <a:cs typeface="B Nazanin" panose="00000400000000000000" pitchFamily="2" charset="-78"/>
              </a:rPr>
              <a:t>inorder</a:t>
            </a:r>
            <a:endParaRPr lang="fa-IR" sz="3200" dirty="0" smtClean="0">
              <a:ln w="0"/>
              <a:effectLst>
                <a:outerShdw blurRad="38100" dist="19050" dir="2700000" algn="tl" rotWithShape="0">
                  <a:schemeClr val="dk1">
                    <a:alpha val="40000"/>
                  </a:schemeClr>
                </a:outerShdw>
              </a:effectLst>
              <a:cs typeface="B Nazanin" panose="00000400000000000000" pitchFamily="2" charset="-78"/>
            </a:endParaRPr>
          </a:p>
          <a:p>
            <a:pPr marL="1657350" lvl="3" indent="-285750" algn="r" rtl="1">
              <a:lnSpc>
                <a:spcPct val="150000"/>
              </a:lnSpc>
              <a:buFont typeface="Wingdings" panose="05000000000000000000" pitchFamily="2" charset="2"/>
              <a:buChar char="§"/>
            </a:pPr>
            <a:r>
              <a:rPr lang="fa-IR" sz="3200" dirty="0" smtClean="0">
                <a:ln w="0"/>
                <a:effectLst>
                  <a:outerShdw blurRad="38100" dist="19050" dir="2700000" algn="tl" rotWithShape="0">
                    <a:schemeClr val="dk1">
                      <a:alpha val="40000"/>
                    </a:schemeClr>
                  </a:outerShdw>
                </a:effectLst>
                <a:cs typeface="B Nazanin" panose="00000400000000000000" pitchFamily="2" charset="-78"/>
              </a:rPr>
              <a:t>پس ترتیب </a:t>
            </a:r>
            <a:r>
              <a:rPr lang="en-US" sz="3200" dirty="0" err="1" smtClean="0">
                <a:ln w="0"/>
                <a:effectLst>
                  <a:outerShdw blurRad="38100" dist="19050" dir="2700000" algn="tl" rotWithShape="0">
                    <a:schemeClr val="dk1">
                      <a:alpha val="40000"/>
                    </a:schemeClr>
                  </a:outerShdw>
                </a:effectLst>
                <a:cs typeface="B Nazanin" panose="00000400000000000000" pitchFamily="2" charset="-78"/>
              </a:rPr>
              <a:t>postorder</a:t>
            </a:r>
            <a:endParaRPr lang="en-US" sz="3200" dirty="0">
              <a:ln w="0"/>
              <a:effectLst>
                <a:outerShdw blurRad="38100" dist="19050" dir="2700000" algn="tl" rotWithShape="0">
                  <a:schemeClr val="dk1">
                    <a:alpha val="40000"/>
                  </a:schemeClr>
                </a:outerShdw>
              </a:effectLst>
              <a:cs typeface="B Nazanin" panose="00000400000000000000" pitchFamily="2" charset="-78"/>
            </a:endParaRPr>
          </a:p>
        </p:txBody>
      </p:sp>
      <p:sp>
        <p:nvSpPr>
          <p:cNvPr id="3" name="Slide Number Placeholder 2"/>
          <p:cNvSpPr>
            <a:spLocks noGrp="1"/>
          </p:cNvSpPr>
          <p:nvPr>
            <p:ph type="sldNum" sz="quarter" idx="12"/>
          </p:nvPr>
        </p:nvSpPr>
        <p:spPr/>
        <p:txBody>
          <a:bodyPr/>
          <a:lstStyle/>
          <a:p>
            <a:fld id="{EA59E14A-CF6C-4BA0-B9C8-7EB443BEE51E}" type="slidenum">
              <a:rPr lang="en-US" smtClean="0"/>
              <a:t>12</a:t>
            </a:fld>
            <a:endParaRPr lang="en-US"/>
          </a:p>
        </p:txBody>
      </p:sp>
    </p:spTree>
    <p:extLst>
      <p:ext uri="{BB962C8B-B14F-4D97-AF65-F5344CB8AC3E}">
        <p14:creationId xmlns:p14="http://schemas.microsoft.com/office/powerpoint/2010/main" val="4929544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15061"/>
          <a:stretch/>
        </p:blipFill>
        <p:spPr>
          <a:xfrm>
            <a:off x="518614" y="835451"/>
            <a:ext cx="11177517" cy="5497110"/>
          </a:xfrm>
          <a:prstGeom prst="rect">
            <a:avLst/>
          </a:prstGeom>
        </p:spPr>
      </p:pic>
      <p:sp>
        <p:nvSpPr>
          <p:cNvPr id="3" name="Rectangle 2"/>
          <p:cNvSpPr/>
          <p:nvPr/>
        </p:nvSpPr>
        <p:spPr>
          <a:xfrm>
            <a:off x="210803" y="189120"/>
            <a:ext cx="4350293" cy="646331"/>
          </a:xfrm>
          <a:prstGeom prst="rect">
            <a:avLst/>
          </a:prstGeom>
        </p:spPr>
        <p:txBody>
          <a:bodyPr wrap="none">
            <a:spAutoFit/>
          </a:bodyPr>
          <a:lstStyle/>
          <a:p>
            <a:r>
              <a:rPr lang="en-US" sz="3600" b="1" dirty="0" smtClean="0">
                <a:ln w="22225">
                  <a:solidFill>
                    <a:schemeClr val="accent2"/>
                  </a:solidFill>
                  <a:prstDash val="solid"/>
                </a:ln>
                <a:solidFill>
                  <a:schemeClr val="accent2">
                    <a:lumMod val="40000"/>
                    <a:lumOff val="60000"/>
                  </a:schemeClr>
                </a:solidFill>
                <a:cs typeface="B Nazanin" panose="00000400000000000000" pitchFamily="2" charset="-78"/>
              </a:rPr>
              <a:t>Breadth First Traverse</a:t>
            </a:r>
            <a:endParaRPr lang="en-US" sz="3600" b="1" dirty="0">
              <a:ln w="22225">
                <a:solidFill>
                  <a:schemeClr val="accent2"/>
                </a:solidFill>
                <a:prstDash val="solid"/>
              </a:ln>
              <a:solidFill>
                <a:schemeClr val="accent2">
                  <a:lumMod val="40000"/>
                  <a:lumOff val="60000"/>
                </a:schemeClr>
              </a:solidFill>
              <a:cs typeface="B Nazanin" panose="00000400000000000000" pitchFamily="2" charset="-78"/>
            </a:endParaRPr>
          </a:p>
        </p:txBody>
      </p:sp>
      <p:pic>
        <p:nvPicPr>
          <p:cNvPr id="5" name="Picture 4" descr="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222" y="857730"/>
            <a:ext cx="3537009" cy="1806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fld id="{EA59E14A-CF6C-4BA0-B9C8-7EB443BEE51E}" type="slidenum">
              <a:rPr lang="en-US" smtClean="0"/>
              <a:t>13</a:t>
            </a:fld>
            <a:endParaRPr lang="en-US"/>
          </a:p>
        </p:txBody>
      </p:sp>
    </p:spTree>
    <p:extLst>
      <p:ext uri="{BB962C8B-B14F-4D97-AF65-F5344CB8AC3E}">
        <p14:creationId xmlns:p14="http://schemas.microsoft.com/office/powerpoint/2010/main" val="24243453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148" y="511818"/>
            <a:ext cx="10886522" cy="5479549"/>
          </a:xfrm>
          <a:prstGeom prst="rect">
            <a:avLst/>
          </a:prstGeom>
        </p:spPr>
      </p:pic>
      <p:sp>
        <p:nvSpPr>
          <p:cNvPr id="3" name="Rectangle 2"/>
          <p:cNvSpPr/>
          <p:nvPr/>
        </p:nvSpPr>
        <p:spPr>
          <a:xfrm>
            <a:off x="210803" y="189120"/>
            <a:ext cx="4350293" cy="646331"/>
          </a:xfrm>
          <a:prstGeom prst="rect">
            <a:avLst/>
          </a:prstGeom>
        </p:spPr>
        <p:txBody>
          <a:bodyPr wrap="none">
            <a:spAutoFit/>
          </a:bodyPr>
          <a:lstStyle/>
          <a:p>
            <a:r>
              <a:rPr lang="en-US" sz="3600" b="1" dirty="0" smtClean="0">
                <a:ln w="22225">
                  <a:solidFill>
                    <a:schemeClr val="accent2"/>
                  </a:solidFill>
                  <a:prstDash val="solid"/>
                </a:ln>
                <a:solidFill>
                  <a:schemeClr val="accent2">
                    <a:lumMod val="40000"/>
                    <a:lumOff val="60000"/>
                  </a:schemeClr>
                </a:solidFill>
                <a:cs typeface="B Nazanin" panose="00000400000000000000" pitchFamily="2" charset="-78"/>
              </a:rPr>
              <a:t>Breadth First Traverse</a:t>
            </a:r>
            <a:endParaRPr lang="en-US" sz="3600" b="1" dirty="0">
              <a:ln w="22225">
                <a:solidFill>
                  <a:schemeClr val="accent2"/>
                </a:solidFill>
                <a:prstDash val="solid"/>
              </a:ln>
              <a:solidFill>
                <a:schemeClr val="accent2">
                  <a:lumMod val="40000"/>
                  <a:lumOff val="60000"/>
                </a:schemeClr>
              </a:solidFill>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EA59E14A-CF6C-4BA0-B9C8-7EB443BEE51E}" type="slidenum">
              <a:rPr lang="en-US" smtClean="0"/>
              <a:t>14</a:t>
            </a:fld>
            <a:endParaRPr lang="en-US"/>
          </a:p>
        </p:txBody>
      </p:sp>
    </p:spTree>
    <p:extLst>
      <p:ext uri="{BB962C8B-B14F-4D97-AF65-F5344CB8AC3E}">
        <p14:creationId xmlns:p14="http://schemas.microsoft.com/office/powerpoint/2010/main" val="6018700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0803" y="189120"/>
            <a:ext cx="3996222" cy="646331"/>
          </a:xfrm>
          <a:prstGeom prst="rect">
            <a:avLst/>
          </a:prstGeom>
        </p:spPr>
        <p:txBody>
          <a:bodyPr wrap="none">
            <a:spAutoFit/>
          </a:bodyPr>
          <a:lstStyle/>
          <a:p>
            <a:r>
              <a:rPr lang="en-US" sz="3600" b="1" dirty="0" smtClean="0">
                <a:ln w="22225">
                  <a:solidFill>
                    <a:schemeClr val="accent2"/>
                  </a:solidFill>
                  <a:prstDash val="solid"/>
                </a:ln>
                <a:solidFill>
                  <a:schemeClr val="accent2">
                    <a:lumMod val="40000"/>
                    <a:lumOff val="60000"/>
                  </a:schemeClr>
                </a:solidFill>
                <a:cs typeface="B Nazanin" panose="00000400000000000000" pitchFamily="2" charset="-78"/>
              </a:rPr>
              <a:t>Depth First Traverse</a:t>
            </a:r>
            <a:endParaRPr lang="en-US" sz="3600" b="1" dirty="0">
              <a:ln w="22225">
                <a:solidFill>
                  <a:schemeClr val="accent2"/>
                </a:solidFill>
                <a:prstDash val="solid"/>
              </a:ln>
              <a:solidFill>
                <a:schemeClr val="accent2">
                  <a:lumMod val="40000"/>
                  <a:lumOff val="60000"/>
                </a:schemeClr>
              </a:solidFill>
              <a:cs typeface="B Nazanin" panose="00000400000000000000" pitchFamily="2" charset="-78"/>
            </a:endParaRPr>
          </a:p>
        </p:txBody>
      </p:sp>
      <p:pic>
        <p:nvPicPr>
          <p:cNvPr id="3" name="Picture 2"/>
          <p:cNvPicPr>
            <a:picLocks noChangeAspect="1"/>
          </p:cNvPicPr>
          <p:nvPr/>
        </p:nvPicPr>
        <p:blipFill>
          <a:blip r:embed="rId2"/>
          <a:stretch>
            <a:fillRect/>
          </a:stretch>
        </p:blipFill>
        <p:spPr>
          <a:xfrm>
            <a:off x="3480447" y="3454305"/>
            <a:ext cx="8510279" cy="3162229"/>
          </a:xfrm>
          <a:prstGeom prst="rect">
            <a:avLst/>
          </a:prstGeom>
        </p:spPr>
      </p:pic>
      <p:sp>
        <p:nvSpPr>
          <p:cNvPr id="4" name="Rectangle 3"/>
          <p:cNvSpPr/>
          <p:nvPr/>
        </p:nvSpPr>
        <p:spPr>
          <a:xfrm>
            <a:off x="545910" y="1038957"/>
            <a:ext cx="11095630" cy="2246769"/>
          </a:xfrm>
          <a:prstGeom prst="rect">
            <a:avLst/>
          </a:prstGeom>
        </p:spPr>
        <p:txBody>
          <a:bodyPr wrap="square">
            <a:spAutoFit/>
          </a:bodyPr>
          <a:lstStyle/>
          <a:p>
            <a:pPr algn="just" rtl="1"/>
            <a:r>
              <a:rPr lang="fa-IR" sz="2800" dirty="0" smtClean="0">
                <a:cs typeface="B Nazanin" panose="00000400000000000000" pitchFamily="2" charset="-78"/>
              </a:rPr>
              <a:t>اگر</a:t>
            </a:r>
            <a:r>
              <a:rPr lang="en-US" sz="2800" dirty="0" smtClean="0">
                <a:cs typeface="B Nazanin" panose="00000400000000000000" pitchFamily="2" charset="-78"/>
              </a:rPr>
              <a:t>L </a:t>
            </a:r>
            <a:r>
              <a:rPr lang="fa-IR" sz="2800" dirty="0" smtClean="0">
                <a:cs typeface="B Nazanin" panose="00000400000000000000" pitchFamily="2" charset="-78"/>
              </a:rPr>
              <a:t> را </a:t>
            </a:r>
            <a:r>
              <a:rPr lang="fa-IR" sz="2800" dirty="0">
                <a:cs typeface="B Nazanin" panose="00000400000000000000" pitchFamily="2" charset="-78"/>
              </a:rPr>
              <a:t>حرکت به </a:t>
            </a:r>
            <a:r>
              <a:rPr lang="fa-IR" sz="2800" dirty="0" smtClean="0">
                <a:cs typeface="B Nazanin" panose="00000400000000000000" pitchFamily="2" charset="-78"/>
              </a:rPr>
              <a:t>چپ،</a:t>
            </a:r>
            <a:r>
              <a:rPr lang="en-US" sz="2800" dirty="0" smtClean="0">
                <a:cs typeface="B Nazanin" panose="00000400000000000000" pitchFamily="2" charset="-78"/>
              </a:rPr>
              <a:t>R </a:t>
            </a:r>
            <a:r>
              <a:rPr lang="fa-IR" sz="2800" dirty="0" smtClean="0">
                <a:cs typeface="B Nazanin" panose="00000400000000000000" pitchFamily="2" charset="-78"/>
              </a:rPr>
              <a:t> را </a:t>
            </a:r>
            <a:r>
              <a:rPr lang="fa-IR" sz="2800" dirty="0">
                <a:cs typeface="B Nazanin" panose="00000400000000000000" pitchFamily="2" charset="-78"/>
              </a:rPr>
              <a:t>حرکت به </a:t>
            </a:r>
            <a:r>
              <a:rPr lang="fa-IR" sz="2800" dirty="0" smtClean="0">
                <a:cs typeface="B Nazanin" panose="00000400000000000000" pitchFamily="2" charset="-78"/>
              </a:rPr>
              <a:t>راست،</a:t>
            </a:r>
            <a:r>
              <a:rPr lang="en-US" sz="2800" dirty="0" smtClean="0">
                <a:cs typeface="B Nazanin" panose="00000400000000000000" pitchFamily="2" charset="-78"/>
              </a:rPr>
              <a:t>V </a:t>
            </a:r>
            <a:r>
              <a:rPr lang="fa-IR" sz="2800" dirty="0" smtClean="0">
                <a:cs typeface="B Nazanin" panose="00000400000000000000" pitchFamily="2" charset="-78"/>
              </a:rPr>
              <a:t> را </a:t>
            </a:r>
            <a:r>
              <a:rPr lang="fa-IR" sz="2800" dirty="0">
                <a:cs typeface="B Nazanin" panose="00000400000000000000" pitchFamily="2" charset="-78"/>
              </a:rPr>
              <a:t>رسیدن به گره در نظر بگیریم، برای پیمایش یک درخت شش ترکیب ممکن زیر وجود خواهند داشت: </a:t>
            </a:r>
            <a:r>
              <a:rPr lang="en-US" sz="2800" dirty="0">
                <a:cs typeface="B Nazanin" panose="00000400000000000000" pitchFamily="2" charset="-78"/>
              </a:rPr>
              <a:t>RLV, RVL, VRL, VLR, LRV, </a:t>
            </a:r>
            <a:r>
              <a:rPr lang="en-US" sz="2800" dirty="0" smtClean="0">
                <a:cs typeface="B Nazanin" panose="00000400000000000000" pitchFamily="2" charset="-78"/>
              </a:rPr>
              <a:t>LVR</a:t>
            </a:r>
            <a:endParaRPr lang="en-US" sz="2800" dirty="0">
              <a:cs typeface="B Nazanin" panose="00000400000000000000" pitchFamily="2" charset="-78"/>
            </a:endParaRPr>
          </a:p>
          <a:p>
            <a:pPr algn="just" rtl="1"/>
            <a:endParaRPr lang="en-US" sz="2800" dirty="0" smtClean="0">
              <a:cs typeface="B Nazanin" panose="00000400000000000000" pitchFamily="2" charset="-78"/>
            </a:endParaRPr>
          </a:p>
          <a:p>
            <a:pPr algn="just" rtl="1"/>
            <a:r>
              <a:rPr lang="fa-IR" sz="2800" dirty="0" smtClean="0">
                <a:cs typeface="B Nazanin" panose="00000400000000000000" pitchFamily="2" charset="-78"/>
              </a:rPr>
              <a:t>اما </a:t>
            </a:r>
            <a:r>
              <a:rPr lang="fa-IR" sz="2800" dirty="0">
                <a:cs typeface="B Nazanin" panose="00000400000000000000" pitchFamily="2" charset="-78"/>
              </a:rPr>
              <a:t>اگر تنها حالتی را در نظر بگیریم که ابتدا به سمت چپ و بعد به راست حرکت کنیم در این صورت فقط سه ترکیب وجود خواهد داشت: </a:t>
            </a:r>
            <a:r>
              <a:rPr lang="en-US" sz="2800" dirty="0">
                <a:cs typeface="B Nazanin" panose="00000400000000000000" pitchFamily="2" charset="-78"/>
              </a:rPr>
              <a:t>VLR, LRV, </a:t>
            </a:r>
            <a:r>
              <a:rPr lang="en-US" sz="2800" dirty="0" smtClean="0">
                <a:cs typeface="B Nazanin" panose="00000400000000000000" pitchFamily="2" charset="-78"/>
              </a:rPr>
              <a:t>LVR</a:t>
            </a:r>
            <a:r>
              <a:rPr lang="fa-IR" sz="2800" dirty="0" smtClean="0">
                <a:cs typeface="B Nazanin" panose="00000400000000000000" pitchFamily="2" charset="-78"/>
              </a:rPr>
              <a:t> </a:t>
            </a:r>
            <a:endParaRPr lang="en-US" sz="2800" dirty="0">
              <a:cs typeface="B Nazanin" panose="00000400000000000000" pitchFamily="2" charset="-78"/>
            </a:endParaRPr>
          </a:p>
        </p:txBody>
      </p:sp>
      <p:pic>
        <p:nvPicPr>
          <p:cNvPr id="5" name="Picture 4" descr="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08" y="3957153"/>
            <a:ext cx="3481931" cy="2507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fld id="{EA59E14A-CF6C-4BA0-B9C8-7EB443BEE51E}" type="slidenum">
              <a:rPr lang="en-US" smtClean="0"/>
              <a:t>15</a:t>
            </a:fld>
            <a:endParaRPr lang="en-US"/>
          </a:p>
        </p:txBody>
      </p:sp>
    </p:spTree>
    <p:extLst>
      <p:ext uri="{BB962C8B-B14F-4D97-AF65-F5344CB8AC3E}">
        <p14:creationId xmlns:p14="http://schemas.microsoft.com/office/powerpoint/2010/main" val="24998434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17476" y="1113262"/>
            <a:ext cx="6192553" cy="1384995"/>
          </a:xfrm>
          <a:prstGeom prst="rect">
            <a:avLst/>
          </a:prstGeom>
        </p:spPr>
        <p:txBody>
          <a:bodyPr wrap="square">
            <a:spAutoFit/>
          </a:bodyPr>
          <a:lstStyle/>
          <a:p>
            <a:pPr algn="r" rtl="1"/>
            <a:r>
              <a:rPr lang="fa-IR" sz="2800" b="1" dirty="0" smtClean="0">
                <a:cs typeface="B Nazanin" panose="00000400000000000000" pitchFamily="2" charset="-78"/>
              </a:rPr>
              <a:t>پیش ترتیب </a:t>
            </a:r>
            <a:r>
              <a:rPr lang="en-US" sz="2800" b="1" dirty="0" smtClean="0">
                <a:cs typeface="B Nazanin" panose="00000400000000000000" pitchFamily="2" charset="-78"/>
              </a:rPr>
              <a:t> preorder</a:t>
            </a:r>
            <a:r>
              <a:rPr lang="fa-IR" sz="2800" dirty="0" smtClean="0">
                <a:cs typeface="B Nazanin" panose="00000400000000000000" pitchFamily="2" charset="-78"/>
              </a:rPr>
              <a:t>:</a:t>
            </a:r>
          </a:p>
          <a:p>
            <a:pPr algn="r" rtl="1"/>
            <a:r>
              <a:rPr lang="fa-IR" sz="2800" dirty="0" smtClean="0">
                <a:cs typeface="B Nazanin" panose="00000400000000000000" pitchFamily="2" charset="-78"/>
              </a:rPr>
              <a:t>روال </a:t>
            </a:r>
            <a:r>
              <a:rPr lang="fa-IR" sz="2800" dirty="0">
                <a:cs typeface="B Nazanin" panose="00000400000000000000" pitchFamily="2" charset="-78"/>
              </a:rPr>
              <a:t>این پیمایش به‌این‌صورت است که ابتدا ریشه بعد درخت چپ و در نهایت درخت راست پیمایش می‌شوند.</a:t>
            </a:r>
            <a:endParaRPr lang="en-US" sz="2800"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47" y="240328"/>
            <a:ext cx="5934501" cy="6045773"/>
          </a:xfrm>
          <a:prstGeom prst="rect">
            <a:avLst/>
          </a:prstGeom>
        </p:spPr>
      </p:pic>
      <p:sp>
        <p:nvSpPr>
          <p:cNvPr id="2" name="Slide Number Placeholder 1"/>
          <p:cNvSpPr>
            <a:spLocks noGrp="1"/>
          </p:cNvSpPr>
          <p:nvPr>
            <p:ph type="sldNum" sz="quarter" idx="12"/>
          </p:nvPr>
        </p:nvSpPr>
        <p:spPr/>
        <p:txBody>
          <a:bodyPr/>
          <a:lstStyle/>
          <a:p>
            <a:fld id="{EA59E14A-CF6C-4BA0-B9C8-7EB443BEE51E}" type="slidenum">
              <a:rPr lang="en-US" smtClean="0"/>
              <a:t>16</a:t>
            </a:fld>
            <a:endParaRPr lang="en-US"/>
          </a:p>
        </p:txBody>
      </p:sp>
    </p:spTree>
    <p:extLst>
      <p:ext uri="{BB962C8B-B14F-4D97-AF65-F5344CB8AC3E}">
        <p14:creationId xmlns:p14="http://schemas.microsoft.com/office/powerpoint/2010/main" val="31982900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1429" y="508521"/>
            <a:ext cx="9014081" cy="5264481"/>
          </a:xfrm>
          <a:prstGeom prst="rect">
            <a:avLst/>
          </a:prstGeom>
        </p:spPr>
      </p:pic>
      <p:sp>
        <p:nvSpPr>
          <p:cNvPr id="3" name="Slide Number Placeholder 2"/>
          <p:cNvSpPr>
            <a:spLocks noGrp="1"/>
          </p:cNvSpPr>
          <p:nvPr>
            <p:ph type="sldNum" sz="quarter" idx="12"/>
          </p:nvPr>
        </p:nvSpPr>
        <p:spPr/>
        <p:txBody>
          <a:bodyPr/>
          <a:lstStyle/>
          <a:p>
            <a:fld id="{EA59E14A-CF6C-4BA0-B9C8-7EB443BEE51E}" type="slidenum">
              <a:rPr lang="en-US" smtClean="0"/>
              <a:t>17</a:t>
            </a:fld>
            <a:endParaRPr lang="en-US"/>
          </a:p>
        </p:txBody>
      </p:sp>
    </p:spTree>
    <p:extLst>
      <p:ext uri="{BB962C8B-B14F-4D97-AF65-F5344CB8AC3E}">
        <p14:creationId xmlns:p14="http://schemas.microsoft.com/office/powerpoint/2010/main" val="38148238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258910" y="1113262"/>
            <a:ext cx="5751119" cy="1200329"/>
          </a:xfrm>
          <a:prstGeom prst="rect">
            <a:avLst/>
          </a:prstGeom>
        </p:spPr>
        <p:txBody>
          <a:bodyPr wrap="square">
            <a:spAutoFit/>
          </a:bodyPr>
          <a:lstStyle/>
          <a:p>
            <a:pPr algn="r" rtl="1"/>
            <a:r>
              <a:rPr lang="fa-IR" sz="2400" b="1" dirty="0" smtClean="0">
                <a:cs typeface="B Nazanin" panose="00000400000000000000" pitchFamily="2" charset="-78"/>
              </a:rPr>
              <a:t>میان ترتیب </a:t>
            </a:r>
            <a:r>
              <a:rPr lang="en-US" sz="2400" b="1" dirty="0" smtClean="0">
                <a:cs typeface="B Nazanin" panose="00000400000000000000" pitchFamily="2" charset="-78"/>
              </a:rPr>
              <a:t> </a:t>
            </a:r>
            <a:r>
              <a:rPr lang="en-US" sz="2400" b="1" dirty="0" err="1" smtClean="0">
                <a:cs typeface="B Nazanin" panose="00000400000000000000" pitchFamily="2" charset="-78"/>
              </a:rPr>
              <a:t>inorder</a:t>
            </a:r>
            <a:r>
              <a:rPr lang="fa-IR" sz="2400" dirty="0" smtClean="0">
                <a:cs typeface="B Nazanin" panose="00000400000000000000" pitchFamily="2" charset="-78"/>
              </a:rPr>
              <a:t>:</a:t>
            </a:r>
          </a:p>
          <a:p>
            <a:pPr algn="r" rtl="1"/>
            <a:r>
              <a:rPr lang="fa-IR" sz="2400" dirty="0" smtClean="0">
                <a:cs typeface="B Nazanin" panose="00000400000000000000" pitchFamily="2" charset="-78"/>
              </a:rPr>
              <a:t>روال </a:t>
            </a:r>
            <a:r>
              <a:rPr lang="fa-IR" sz="2400" dirty="0">
                <a:cs typeface="B Nazanin" panose="00000400000000000000" pitchFamily="2" charset="-78"/>
              </a:rPr>
              <a:t>این پیمایش به‌این‌صورت است که ابتدا </a:t>
            </a:r>
            <a:r>
              <a:rPr lang="fa-IR" sz="2400" dirty="0" smtClean="0">
                <a:cs typeface="B Nazanin" panose="00000400000000000000" pitchFamily="2" charset="-78"/>
              </a:rPr>
              <a:t>زیر درخت چپ، بعد ریشه  </a:t>
            </a:r>
            <a:r>
              <a:rPr lang="fa-IR" sz="2400" dirty="0">
                <a:cs typeface="B Nazanin" panose="00000400000000000000" pitchFamily="2" charset="-78"/>
              </a:rPr>
              <a:t>و در نهایت درخت راست پیمایش می‌شوند.</a:t>
            </a:r>
            <a:endParaRPr lang="en-US" sz="2400" dirty="0">
              <a:cs typeface="B Nazanin" panose="00000400000000000000" pitchFamily="2" charset="-7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173" y="262222"/>
            <a:ext cx="5798024" cy="5955054"/>
          </a:xfrm>
          <a:prstGeom prst="rect">
            <a:avLst/>
          </a:prstGeom>
        </p:spPr>
      </p:pic>
      <p:sp>
        <p:nvSpPr>
          <p:cNvPr id="2" name="Slide Number Placeholder 1"/>
          <p:cNvSpPr>
            <a:spLocks noGrp="1"/>
          </p:cNvSpPr>
          <p:nvPr>
            <p:ph type="sldNum" sz="quarter" idx="12"/>
          </p:nvPr>
        </p:nvSpPr>
        <p:spPr/>
        <p:txBody>
          <a:bodyPr/>
          <a:lstStyle/>
          <a:p>
            <a:fld id="{EA59E14A-CF6C-4BA0-B9C8-7EB443BEE51E}" type="slidenum">
              <a:rPr lang="en-US" smtClean="0"/>
              <a:t>18</a:t>
            </a:fld>
            <a:endParaRPr lang="en-US"/>
          </a:p>
        </p:txBody>
      </p:sp>
    </p:spTree>
    <p:extLst>
      <p:ext uri="{BB962C8B-B14F-4D97-AF65-F5344CB8AC3E}">
        <p14:creationId xmlns:p14="http://schemas.microsoft.com/office/powerpoint/2010/main" val="34784207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28800" y="379302"/>
            <a:ext cx="6653284" cy="5173418"/>
          </a:xfrm>
          <a:prstGeom prst="rect">
            <a:avLst/>
          </a:prstGeom>
        </p:spPr>
      </p:pic>
      <p:sp>
        <p:nvSpPr>
          <p:cNvPr id="3" name="Slide Number Placeholder 2"/>
          <p:cNvSpPr>
            <a:spLocks noGrp="1"/>
          </p:cNvSpPr>
          <p:nvPr>
            <p:ph type="sldNum" sz="quarter" idx="12"/>
          </p:nvPr>
        </p:nvSpPr>
        <p:spPr/>
        <p:txBody>
          <a:bodyPr/>
          <a:lstStyle/>
          <a:p>
            <a:fld id="{EA59E14A-CF6C-4BA0-B9C8-7EB443BEE51E}" type="slidenum">
              <a:rPr lang="en-US" smtClean="0"/>
              <a:t>19</a:t>
            </a:fld>
            <a:endParaRPr lang="en-US"/>
          </a:p>
        </p:txBody>
      </p:sp>
    </p:spTree>
    <p:extLst>
      <p:ext uri="{BB962C8B-B14F-4D97-AF65-F5344CB8AC3E}">
        <p14:creationId xmlns:p14="http://schemas.microsoft.com/office/powerpoint/2010/main" val="40975137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287539" y="3050409"/>
            <a:ext cx="5396415" cy="3079702"/>
          </a:xfrm>
          <a:prstGeom prst="rect">
            <a:avLst/>
          </a:prstGeom>
        </p:spPr>
      </p:pic>
      <p:sp>
        <p:nvSpPr>
          <p:cNvPr id="8" name="Rectangle 7"/>
          <p:cNvSpPr/>
          <p:nvPr/>
        </p:nvSpPr>
        <p:spPr>
          <a:xfrm>
            <a:off x="354842" y="1616595"/>
            <a:ext cx="11329113" cy="830997"/>
          </a:xfrm>
          <a:prstGeom prst="rect">
            <a:avLst/>
          </a:prstGeom>
        </p:spPr>
        <p:txBody>
          <a:bodyPr wrap="square">
            <a:spAutoFit/>
          </a:bodyPr>
          <a:lstStyle/>
          <a:p>
            <a:pPr algn="r" rtl="1"/>
            <a:r>
              <a:rPr lang="fa-IR" sz="2400" dirty="0" smtClean="0">
                <a:cs typeface="B Nazanin" panose="00000400000000000000" pitchFamily="2" charset="-78"/>
              </a:rPr>
              <a:t>درخت </a:t>
            </a:r>
            <a:r>
              <a:rPr lang="fa-IR" sz="2400" dirty="0">
                <a:cs typeface="B Nazanin" panose="00000400000000000000" pitchFamily="2" charset="-78"/>
              </a:rPr>
              <a:t>ساختمان داده‌ای غیرخطی است، زیرا داده‌ها را نه به صورت متوالی، بلکه به صورت </a:t>
            </a:r>
            <a:r>
              <a:rPr lang="fa-IR" sz="2400" b="1" dirty="0">
                <a:cs typeface="B Nazanin" panose="00000400000000000000" pitchFamily="2" charset="-78"/>
              </a:rPr>
              <a:t>سلسله‌مراتبی</a:t>
            </a:r>
            <a:r>
              <a:rPr lang="fa-IR" sz="2400" dirty="0">
                <a:cs typeface="B Nazanin" panose="00000400000000000000" pitchFamily="2" charset="-78"/>
              </a:rPr>
              <a:t> </a:t>
            </a:r>
            <a:r>
              <a:rPr lang="fa-IR" sz="2400" dirty="0" smtClean="0">
                <a:cs typeface="B Nazanin" panose="00000400000000000000" pitchFamily="2" charset="-78"/>
              </a:rPr>
              <a:t>(والد-فرزندی) ذخیره </a:t>
            </a:r>
            <a:r>
              <a:rPr lang="fa-IR" sz="2400" dirty="0">
                <a:cs typeface="B Nazanin" panose="00000400000000000000" pitchFamily="2" charset="-78"/>
              </a:rPr>
              <a:t>می‌کند.</a:t>
            </a:r>
            <a:endParaRPr lang="en-US" sz="2400" dirty="0">
              <a:cs typeface="B Nazanin" panose="00000400000000000000" pitchFamily="2" charset="-78"/>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70" y="2825104"/>
            <a:ext cx="47625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5162292" y="486473"/>
            <a:ext cx="2113079" cy="769441"/>
          </a:xfrm>
          <a:prstGeom prst="rect">
            <a:avLst/>
          </a:prstGeom>
        </p:spPr>
        <p:txBody>
          <a:bodyPr wrap="none">
            <a:spAutoFit/>
          </a:bodyPr>
          <a:lstStyle/>
          <a:p>
            <a:pPr algn="just" rtl="1">
              <a:lnSpc>
                <a:spcPct val="150000"/>
              </a:lnSpc>
            </a:pPr>
            <a:r>
              <a:rPr lang="fa-IR" sz="3200" b="1" dirty="0" smtClean="0">
                <a:solidFill>
                  <a:srgbClr val="002060"/>
                </a:solidFill>
                <a:cs typeface="B Titr" panose="00000700000000000000" pitchFamily="2" charset="-78"/>
              </a:rPr>
              <a:t>تعریف درخت</a:t>
            </a:r>
            <a:endParaRPr lang="fa-IR" sz="3200" b="1" dirty="0">
              <a:solidFill>
                <a:srgbClr val="002060"/>
              </a:solidFill>
              <a:cs typeface="B Titr" panose="00000700000000000000" pitchFamily="2" charset="-78"/>
            </a:endParaRPr>
          </a:p>
        </p:txBody>
      </p:sp>
      <p:sp>
        <p:nvSpPr>
          <p:cNvPr id="2" name="Slide Number Placeholder 1"/>
          <p:cNvSpPr>
            <a:spLocks noGrp="1"/>
          </p:cNvSpPr>
          <p:nvPr>
            <p:ph type="sldNum" sz="quarter" idx="12"/>
          </p:nvPr>
        </p:nvSpPr>
        <p:spPr/>
        <p:txBody>
          <a:bodyPr/>
          <a:lstStyle/>
          <a:p>
            <a:fld id="{EA59E14A-CF6C-4BA0-B9C8-7EB443BEE51E}" type="slidenum">
              <a:rPr lang="en-US" smtClean="0"/>
              <a:t>2</a:t>
            </a:fld>
            <a:endParaRPr lang="en-US"/>
          </a:p>
        </p:txBody>
      </p:sp>
    </p:spTree>
    <p:extLst>
      <p:ext uri="{BB962C8B-B14F-4D97-AF65-F5344CB8AC3E}">
        <p14:creationId xmlns:p14="http://schemas.microsoft.com/office/powerpoint/2010/main" val="30773269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64318" y="1113262"/>
            <a:ext cx="5845712" cy="1200329"/>
          </a:xfrm>
          <a:prstGeom prst="rect">
            <a:avLst/>
          </a:prstGeom>
        </p:spPr>
        <p:txBody>
          <a:bodyPr wrap="square">
            <a:spAutoFit/>
          </a:bodyPr>
          <a:lstStyle/>
          <a:p>
            <a:pPr algn="r" rtl="1"/>
            <a:r>
              <a:rPr lang="fa-IR" sz="2400" b="1" dirty="0" smtClean="0">
                <a:cs typeface="B Nazanin" panose="00000400000000000000" pitchFamily="2" charset="-78"/>
              </a:rPr>
              <a:t>پس ترتیب </a:t>
            </a:r>
            <a:r>
              <a:rPr lang="en-US" sz="2400" b="1" dirty="0" smtClean="0">
                <a:cs typeface="B Nazanin" panose="00000400000000000000" pitchFamily="2" charset="-78"/>
              </a:rPr>
              <a:t> </a:t>
            </a:r>
            <a:r>
              <a:rPr lang="en-US" sz="2400" b="1" dirty="0" err="1" smtClean="0">
                <a:cs typeface="B Nazanin" panose="00000400000000000000" pitchFamily="2" charset="-78"/>
              </a:rPr>
              <a:t>postorder</a:t>
            </a:r>
            <a:r>
              <a:rPr lang="fa-IR" sz="2400" dirty="0" smtClean="0">
                <a:cs typeface="B Nazanin" panose="00000400000000000000" pitchFamily="2" charset="-78"/>
              </a:rPr>
              <a:t>:</a:t>
            </a:r>
          </a:p>
          <a:p>
            <a:pPr algn="r" rtl="1"/>
            <a:r>
              <a:rPr lang="fa-IR" sz="2400" dirty="0" smtClean="0">
                <a:cs typeface="B Nazanin" panose="00000400000000000000" pitchFamily="2" charset="-78"/>
              </a:rPr>
              <a:t>روال </a:t>
            </a:r>
            <a:r>
              <a:rPr lang="fa-IR" sz="2400" dirty="0">
                <a:cs typeface="B Nazanin" panose="00000400000000000000" pitchFamily="2" charset="-78"/>
              </a:rPr>
              <a:t>این پیمایش به‌این‌صورت است که ابتدا </a:t>
            </a:r>
            <a:r>
              <a:rPr lang="fa-IR" sz="2400" dirty="0" smtClean="0">
                <a:cs typeface="B Nazanin" panose="00000400000000000000" pitchFamily="2" charset="-78"/>
              </a:rPr>
              <a:t>زیر درخت چپ، بعد</a:t>
            </a:r>
            <a:r>
              <a:rPr lang="en-US" sz="2400" dirty="0" smtClean="0">
                <a:cs typeface="B Nazanin" panose="00000400000000000000" pitchFamily="2" charset="-78"/>
              </a:rPr>
              <a:t> </a:t>
            </a:r>
            <a:r>
              <a:rPr lang="fa-IR" sz="2400" dirty="0" smtClean="0">
                <a:cs typeface="B Nazanin" panose="00000400000000000000" pitchFamily="2" charset="-78"/>
              </a:rPr>
              <a:t>زیر </a:t>
            </a:r>
            <a:r>
              <a:rPr lang="fa-IR" sz="2400" dirty="0">
                <a:cs typeface="B Nazanin" panose="00000400000000000000" pitchFamily="2" charset="-78"/>
              </a:rPr>
              <a:t>درخت راست </a:t>
            </a:r>
            <a:r>
              <a:rPr lang="fa-IR" sz="2400" dirty="0" smtClean="0">
                <a:cs typeface="B Nazanin" panose="00000400000000000000" pitchFamily="2" charset="-78"/>
              </a:rPr>
              <a:t>و </a:t>
            </a:r>
            <a:r>
              <a:rPr lang="fa-IR" sz="2400" dirty="0">
                <a:cs typeface="B Nazanin" panose="00000400000000000000" pitchFamily="2" charset="-78"/>
              </a:rPr>
              <a:t>در نهایت </a:t>
            </a:r>
            <a:r>
              <a:rPr lang="fa-IR" sz="2400" dirty="0" smtClean="0">
                <a:cs typeface="B Nazanin" panose="00000400000000000000" pitchFamily="2" charset="-78"/>
              </a:rPr>
              <a:t>ریشه پیمایش </a:t>
            </a:r>
            <a:r>
              <a:rPr lang="fa-IR" sz="2400" dirty="0">
                <a:cs typeface="B Nazanin" panose="00000400000000000000" pitchFamily="2" charset="-78"/>
              </a:rPr>
              <a:t>می‌شوند.</a:t>
            </a:r>
            <a:endParaRPr lang="en-US" sz="2400" dirty="0">
              <a:cs typeface="B Nazanin" panose="00000400000000000000" pitchFamily="2" charset="-78"/>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831" y="289517"/>
            <a:ext cx="5757081" cy="5913002"/>
          </a:xfrm>
          <a:prstGeom prst="rect">
            <a:avLst/>
          </a:prstGeom>
        </p:spPr>
      </p:pic>
      <p:sp>
        <p:nvSpPr>
          <p:cNvPr id="2" name="Slide Number Placeholder 1"/>
          <p:cNvSpPr>
            <a:spLocks noGrp="1"/>
          </p:cNvSpPr>
          <p:nvPr>
            <p:ph type="sldNum" sz="quarter" idx="12"/>
          </p:nvPr>
        </p:nvSpPr>
        <p:spPr/>
        <p:txBody>
          <a:bodyPr/>
          <a:lstStyle/>
          <a:p>
            <a:fld id="{EA59E14A-CF6C-4BA0-B9C8-7EB443BEE51E}" type="slidenum">
              <a:rPr lang="en-US" smtClean="0"/>
              <a:t>20</a:t>
            </a:fld>
            <a:endParaRPr lang="en-US"/>
          </a:p>
        </p:txBody>
      </p:sp>
    </p:spTree>
    <p:extLst>
      <p:ext uri="{BB962C8B-B14F-4D97-AF65-F5344CB8AC3E}">
        <p14:creationId xmlns:p14="http://schemas.microsoft.com/office/powerpoint/2010/main" val="37283507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49237" y="354060"/>
            <a:ext cx="8744775" cy="5473534"/>
          </a:xfrm>
          <a:prstGeom prst="rect">
            <a:avLst/>
          </a:prstGeom>
        </p:spPr>
      </p:pic>
      <p:sp>
        <p:nvSpPr>
          <p:cNvPr id="3" name="Slide Number Placeholder 2"/>
          <p:cNvSpPr>
            <a:spLocks noGrp="1"/>
          </p:cNvSpPr>
          <p:nvPr>
            <p:ph type="sldNum" sz="quarter" idx="12"/>
          </p:nvPr>
        </p:nvSpPr>
        <p:spPr/>
        <p:txBody>
          <a:bodyPr/>
          <a:lstStyle/>
          <a:p>
            <a:fld id="{EA59E14A-CF6C-4BA0-B9C8-7EB443BEE51E}" type="slidenum">
              <a:rPr lang="en-US" smtClean="0"/>
              <a:t>21</a:t>
            </a:fld>
            <a:endParaRPr lang="en-US"/>
          </a:p>
        </p:txBody>
      </p:sp>
    </p:spTree>
    <p:extLst>
      <p:ext uri="{BB962C8B-B14F-4D97-AF65-F5344CB8AC3E}">
        <p14:creationId xmlns:p14="http://schemas.microsoft.com/office/powerpoint/2010/main" val="29061019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436" y="751336"/>
            <a:ext cx="10502600" cy="5076257"/>
          </a:xfrm>
          <a:prstGeom prst="rect">
            <a:avLst/>
          </a:prstGeom>
        </p:spPr>
      </p:pic>
      <p:sp>
        <p:nvSpPr>
          <p:cNvPr id="3" name="Slide Number Placeholder 2"/>
          <p:cNvSpPr>
            <a:spLocks noGrp="1"/>
          </p:cNvSpPr>
          <p:nvPr>
            <p:ph type="sldNum" sz="quarter" idx="12"/>
          </p:nvPr>
        </p:nvSpPr>
        <p:spPr/>
        <p:txBody>
          <a:bodyPr/>
          <a:lstStyle/>
          <a:p>
            <a:fld id="{EA59E14A-CF6C-4BA0-B9C8-7EB443BEE51E}" type="slidenum">
              <a:rPr lang="en-US" smtClean="0"/>
              <a:t>22</a:t>
            </a:fld>
            <a:endParaRPr lang="en-US"/>
          </a:p>
        </p:txBody>
      </p:sp>
    </p:spTree>
    <p:extLst>
      <p:ext uri="{BB962C8B-B14F-4D97-AF65-F5344CB8AC3E}">
        <p14:creationId xmlns:p14="http://schemas.microsoft.com/office/powerpoint/2010/main" val="27705527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880841" y="321788"/>
            <a:ext cx="9259358" cy="5628635"/>
          </a:xfrm>
          <a:prstGeom prst="rect">
            <a:avLst/>
          </a:prstGeom>
        </p:spPr>
      </p:pic>
      <p:sp>
        <p:nvSpPr>
          <p:cNvPr id="3" name="Slide Number Placeholder 2"/>
          <p:cNvSpPr>
            <a:spLocks noGrp="1"/>
          </p:cNvSpPr>
          <p:nvPr>
            <p:ph type="sldNum" sz="quarter" idx="12"/>
          </p:nvPr>
        </p:nvSpPr>
        <p:spPr/>
        <p:txBody>
          <a:bodyPr/>
          <a:lstStyle/>
          <a:p>
            <a:fld id="{EA59E14A-CF6C-4BA0-B9C8-7EB443BEE51E}" type="slidenum">
              <a:rPr lang="en-US" smtClean="0"/>
              <a:t>23</a:t>
            </a:fld>
            <a:endParaRPr lang="en-US"/>
          </a:p>
        </p:txBody>
      </p:sp>
    </p:spTree>
    <p:extLst>
      <p:ext uri="{BB962C8B-B14F-4D97-AF65-F5344CB8AC3E}">
        <p14:creationId xmlns:p14="http://schemas.microsoft.com/office/powerpoint/2010/main" val="4415760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A59E14A-CF6C-4BA0-B9C8-7EB443BEE51E}" type="slidenum">
              <a:rPr lang="en-US" smtClean="0"/>
              <a:t>24</a:t>
            </a:fld>
            <a:endParaRPr lang="en-US"/>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04617" y="317439"/>
            <a:ext cx="11372850" cy="578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39402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1888" y="109182"/>
            <a:ext cx="11975974" cy="6147606"/>
          </a:xfrm>
          <a:prstGeom prst="rect">
            <a:avLst/>
          </a:prstGeom>
        </p:spPr>
      </p:pic>
      <p:sp>
        <p:nvSpPr>
          <p:cNvPr id="3" name="Slide Number Placeholder 2"/>
          <p:cNvSpPr>
            <a:spLocks noGrp="1"/>
          </p:cNvSpPr>
          <p:nvPr>
            <p:ph type="sldNum" sz="quarter" idx="12"/>
          </p:nvPr>
        </p:nvSpPr>
        <p:spPr/>
        <p:txBody>
          <a:bodyPr/>
          <a:lstStyle/>
          <a:p>
            <a:fld id="{EA59E14A-CF6C-4BA0-B9C8-7EB443BEE51E}" type="slidenum">
              <a:rPr lang="en-US" smtClean="0"/>
              <a:t>25</a:t>
            </a:fld>
            <a:endParaRPr lang="en-US"/>
          </a:p>
        </p:txBody>
      </p:sp>
    </p:spTree>
    <p:extLst>
      <p:ext uri="{BB962C8B-B14F-4D97-AF65-F5344CB8AC3E}">
        <p14:creationId xmlns:p14="http://schemas.microsoft.com/office/powerpoint/2010/main" val="11058231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6478" y="191421"/>
            <a:ext cx="11717598" cy="5990162"/>
          </a:xfrm>
          <a:prstGeom prst="rect">
            <a:avLst/>
          </a:prstGeom>
        </p:spPr>
      </p:pic>
      <p:sp>
        <p:nvSpPr>
          <p:cNvPr id="3" name="Slide Number Placeholder 2"/>
          <p:cNvSpPr>
            <a:spLocks noGrp="1"/>
          </p:cNvSpPr>
          <p:nvPr>
            <p:ph type="sldNum" sz="quarter" idx="12"/>
          </p:nvPr>
        </p:nvSpPr>
        <p:spPr/>
        <p:txBody>
          <a:bodyPr/>
          <a:lstStyle/>
          <a:p>
            <a:fld id="{EA59E14A-CF6C-4BA0-B9C8-7EB443BEE51E}" type="slidenum">
              <a:rPr lang="en-US" smtClean="0"/>
              <a:t>26</a:t>
            </a:fld>
            <a:endParaRPr lang="en-US"/>
          </a:p>
        </p:txBody>
      </p:sp>
    </p:spTree>
    <p:extLst>
      <p:ext uri="{BB962C8B-B14F-4D97-AF65-F5344CB8AC3E}">
        <p14:creationId xmlns:p14="http://schemas.microsoft.com/office/powerpoint/2010/main" val="6536963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Binary Tree</a:t>
            </a:r>
            <a:endParaRPr lang="en-US" dirty="0"/>
          </a:p>
        </p:txBody>
      </p:sp>
      <p:sp>
        <p:nvSpPr>
          <p:cNvPr id="3" name="Subtitle 2"/>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EA59E14A-CF6C-4BA0-B9C8-7EB443BEE51E}" type="slidenum">
              <a:rPr lang="en-US" smtClean="0"/>
              <a:t>27</a:t>
            </a:fld>
            <a:endParaRPr lang="en-US"/>
          </a:p>
        </p:txBody>
      </p:sp>
    </p:spTree>
    <p:extLst>
      <p:ext uri="{BB962C8B-B14F-4D97-AF65-F5344CB8AC3E}">
        <p14:creationId xmlns:p14="http://schemas.microsoft.com/office/powerpoint/2010/main" val="13481921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A59E14A-CF6C-4BA0-B9C8-7EB443BEE51E}" type="slidenum">
              <a:rPr lang="en-US" smtClean="0"/>
              <a:t>28</a:t>
            </a:fld>
            <a:endParaRPr lang="en-US"/>
          </a:p>
        </p:txBody>
      </p:sp>
      <p:sp>
        <p:nvSpPr>
          <p:cNvPr id="8" name="Rectangle 7"/>
          <p:cNvSpPr/>
          <p:nvPr/>
        </p:nvSpPr>
        <p:spPr>
          <a:xfrm>
            <a:off x="714233" y="536012"/>
            <a:ext cx="11022842" cy="515526"/>
          </a:xfrm>
          <a:prstGeom prst="rect">
            <a:avLst/>
          </a:prstGeom>
        </p:spPr>
        <p:txBody>
          <a:bodyPr wrap="square">
            <a:spAutoFit/>
          </a:bodyPr>
          <a:lstStyle/>
          <a:p>
            <a:pPr algn="r" rtl="1">
              <a:lnSpc>
                <a:spcPct val="150000"/>
              </a:lnSpc>
            </a:pPr>
            <a:r>
              <a:rPr lang="fa-IR" sz="2000" b="1" dirty="0" smtClean="0">
                <a:cs typeface="B Nazanin" panose="00000400000000000000" pitchFamily="2" charset="-78"/>
              </a:rPr>
              <a:t>این یک درخت دودویی محسوب نمی شود!!!!!!!</a:t>
            </a:r>
            <a:endParaRPr lang="en-US" sz="2000" dirty="0">
              <a:cs typeface="B Nazanin" panose="00000400000000000000" pitchFamily="2" charset="-78"/>
            </a:endParaRPr>
          </a:p>
        </p:txBody>
      </p:sp>
      <p:pic>
        <p:nvPicPr>
          <p:cNvPr id="9" name="Picture 8" descr="Graphic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5300" y="1466942"/>
            <a:ext cx="6121400" cy="458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0267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4233" y="536012"/>
            <a:ext cx="11022842" cy="977191"/>
          </a:xfrm>
          <a:prstGeom prst="rect">
            <a:avLst/>
          </a:prstGeom>
        </p:spPr>
        <p:txBody>
          <a:bodyPr wrap="square">
            <a:spAutoFit/>
          </a:bodyPr>
          <a:lstStyle/>
          <a:p>
            <a:pPr algn="r" rtl="1">
              <a:lnSpc>
                <a:spcPct val="150000"/>
              </a:lnSpc>
            </a:pPr>
            <a:r>
              <a:rPr lang="fa-IR" sz="2000" b="1" dirty="0" smtClean="0">
                <a:cs typeface="B Nazanin" panose="00000400000000000000" pitchFamily="2" charset="-78"/>
              </a:rPr>
              <a:t>درخت دودویی به </a:t>
            </a:r>
            <a:r>
              <a:rPr lang="fa-IR" sz="2000" b="1" dirty="0">
                <a:cs typeface="B Nazanin" panose="00000400000000000000" pitchFamily="2" charset="-78"/>
              </a:rPr>
              <a:t>عنوان یک ساختار داده درختی تعریف می شود که در آن هر گره حداکثر 2 فرزند دارد. از آنجایی که هر عنصر در یک درخت باینری می تواند تنها 2 فرزند داشته باشد، ما معمولاً آنها را فرزند چپ و راست می نامیم.</a:t>
            </a:r>
            <a:endParaRPr lang="en-US" sz="2000" dirty="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145" y="1523934"/>
            <a:ext cx="4001058" cy="2991267"/>
          </a:xfrm>
          <a:prstGeom prst="rect">
            <a:avLst/>
          </a:prstGeom>
        </p:spPr>
      </p:pic>
      <p:pic>
        <p:nvPicPr>
          <p:cNvPr id="7" name="Picture 6"/>
          <p:cNvPicPr>
            <a:picLocks noChangeAspect="1"/>
          </p:cNvPicPr>
          <p:nvPr/>
        </p:nvPicPr>
        <p:blipFill>
          <a:blip r:embed="rId3"/>
          <a:stretch>
            <a:fillRect/>
          </a:stretch>
        </p:blipFill>
        <p:spPr>
          <a:xfrm>
            <a:off x="9136196" y="2138504"/>
            <a:ext cx="2895600" cy="1762125"/>
          </a:xfrm>
          <a:prstGeom prst="rect">
            <a:avLst/>
          </a:prstGeom>
        </p:spPr>
      </p:pic>
      <p:sp>
        <p:nvSpPr>
          <p:cNvPr id="2" name="Slide Number Placeholder 1"/>
          <p:cNvSpPr>
            <a:spLocks noGrp="1"/>
          </p:cNvSpPr>
          <p:nvPr>
            <p:ph type="sldNum" sz="quarter" idx="12"/>
          </p:nvPr>
        </p:nvSpPr>
        <p:spPr/>
        <p:txBody>
          <a:bodyPr/>
          <a:lstStyle/>
          <a:p>
            <a:fld id="{EA59E14A-CF6C-4BA0-B9C8-7EB443BEE51E}" type="slidenum">
              <a:rPr lang="en-US" smtClean="0"/>
              <a:t>29</a:t>
            </a:fld>
            <a:endParaRPr lang="en-US"/>
          </a:p>
        </p:txBody>
      </p:sp>
      <p:pic>
        <p:nvPicPr>
          <p:cNvPr id="8" name="Picture 4" descr="b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826" y="2138504"/>
            <a:ext cx="2520950"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12064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7797" y="1241666"/>
            <a:ext cx="10918209" cy="1938992"/>
          </a:xfrm>
          <a:prstGeom prst="rect">
            <a:avLst/>
          </a:prstGeom>
        </p:spPr>
        <p:txBody>
          <a:bodyPr wrap="square">
            <a:spAutoFit/>
          </a:bodyPr>
          <a:lstStyle/>
          <a:p>
            <a:pPr algn="just" rtl="1"/>
            <a:r>
              <a:rPr lang="fa-IR" sz="2400" dirty="0">
                <a:cs typeface="B Nazanin" panose="00000400000000000000" pitchFamily="2" charset="-78"/>
              </a:rPr>
              <a:t>درخت نوعی گراف همبند است که شامل دور(مسیر بسته) نمی باشد. در درخت عناصر اطلاعاتی به کمک انشعاباتی به یک دیگر متصل شده اند و به صورت سلسله مراتبی نمایش داده می شوند. </a:t>
            </a:r>
            <a:endParaRPr lang="en-US" sz="2400" dirty="0" smtClean="0">
              <a:cs typeface="B Nazanin" panose="00000400000000000000" pitchFamily="2" charset="-78"/>
            </a:endParaRPr>
          </a:p>
          <a:p>
            <a:pPr algn="just" rtl="1"/>
            <a:r>
              <a:rPr lang="fa-IR" sz="2400" dirty="0" smtClean="0">
                <a:cs typeface="B Nazanin" panose="00000400000000000000" pitchFamily="2" charset="-78"/>
              </a:rPr>
              <a:t>به </a:t>
            </a:r>
            <a:r>
              <a:rPr lang="fa-IR" sz="2400" dirty="0">
                <a:cs typeface="B Nazanin" panose="00000400000000000000" pitchFamily="2" charset="-78"/>
              </a:rPr>
              <a:t>عبارت دیگر درخت مجموعه ای است متناهی از یک یا چند گره که یک گره خاص را بنام ریشه مشخص کرده ایم و سایر گـره هـا بـه مجموعـه هـای مجزایـی تقسـیم مـی شـوند که هر مجموعه خود یک درخت است. این زیر مجموعه ها زیر درخت ریشه نامیده می شوند.</a:t>
            </a:r>
            <a:endParaRPr lang="en-US" sz="2400" dirty="0">
              <a:cs typeface="B Nazanin" panose="00000400000000000000" pitchFamily="2" charset="-78"/>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9758" y="3260842"/>
            <a:ext cx="5714286" cy="2438095"/>
          </a:xfrm>
          <a:prstGeom prst="rect">
            <a:avLst/>
          </a:prstGeom>
        </p:spPr>
      </p:pic>
      <p:sp>
        <p:nvSpPr>
          <p:cNvPr id="4" name="Rectangle 3"/>
          <p:cNvSpPr/>
          <p:nvPr/>
        </p:nvSpPr>
        <p:spPr>
          <a:xfrm>
            <a:off x="3038901" y="5901953"/>
            <a:ext cx="6096000" cy="646331"/>
          </a:xfrm>
          <a:prstGeom prst="rect">
            <a:avLst/>
          </a:prstGeom>
        </p:spPr>
        <p:txBody>
          <a:bodyPr>
            <a:spAutoFit/>
          </a:bodyPr>
          <a:lstStyle/>
          <a:p>
            <a:pPr algn="ctr" rtl="1"/>
            <a:r>
              <a:rPr lang="fa-IR" dirty="0">
                <a:cs typeface="B Nazanin" panose="00000400000000000000" pitchFamily="2" charset="-78"/>
              </a:rPr>
              <a:t>گراف سمت راست یک درخت را نمایش می دهد ولی گراف سمت چپ چون </a:t>
            </a:r>
            <a:r>
              <a:rPr lang="fa-IR" dirty="0" smtClean="0">
                <a:cs typeface="B Nazanin" panose="00000400000000000000" pitchFamily="2" charset="-78"/>
              </a:rPr>
              <a:t>دار</a:t>
            </a:r>
            <a:r>
              <a:rPr lang="fa-IR" dirty="0">
                <a:cs typeface="B Nazanin" panose="00000400000000000000" pitchFamily="2" charset="-78"/>
              </a:rPr>
              <a:t>ا</a:t>
            </a:r>
            <a:r>
              <a:rPr lang="fa-IR" dirty="0" smtClean="0">
                <a:cs typeface="B Nazanin" panose="00000400000000000000" pitchFamily="2" charset="-78"/>
              </a:rPr>
              <a:t>ی </a:t>
            </a:r>
            <a:r>
              <a:rPr lang="fa-IR" dirty="0">
                <a:cs typeface="B Nazanin" panose="00000400000000000000" pitchFamily="2" charset="-78"/>
              </a:rPr>
              <a:t>یک دور (مسیر بسته) است نمی تواند درخت باشد.</a:t>
            </a:r>
            <a:endParaRPr lang="en-US" dirty="0">
              <a:cs typeface="B Nazanin" panose="00000400000000000000" pitchFamily="2" charset="-78"/>
            </a:endParaRPr>
          </a:p>
        </p:txBody>
      </p:sp>
      <p:sp>
        <p:nvSpPr>
          <p:cNvPr id="5" name="Rectangle 4"/>
          <p:cNvSpPr/>
          <p:nvPr/>
        </p:nvSpPr>
        <p:spPr>
          <a:xfrm>
            <a:off x="5162292" y="344546"/>
            <a:ext cx="2113079" cy="769441"/>
          </a:xfrm>
          <a:prstGeom prst="rect">
            <a:avLst/>
          </a:prstGeom>
        </p:spPr>
        <p:txBody>
          <a:bodyPr wrap="none">
            <a:spAutoFit/>
          </a:bodyPr>
          <a:lstStyle/>
          <a:p>
            <a:pPr algn="just" rtl="1">
              <a:lnSpc>
                <a:spcPct val="150000"/>
              </a:lnSpc>
            </a:pPr>
            <a:r>
              <a:rPr lang="fa-IR" sz="3200" b="1" dirty="0" smtClean="0">
                <a:solidFill>
                  <a:srgbClr val="002060"/>
                </a:solidFill>
                <a:cs typeface="B Titr" panose="00000700000000000000" pitchFamily="2" charset="-78"/>
              </a:rPr>
              <a:t>تعریف درخت</a:t>
            </a:r>
            <a:endParaRPr lang="fa-IR" sz="3200" b="1" dirty="0">
              <a:solidFill>
                <a:srgbClr val="002060"/>
              </a:solidFill>
              <a:cs typeface="B Titr" panose="00000700000000000000" pitchFamily="2" charset="-78"/>
            </a:endParaRPr>
          </a:p>
        </p:txBody>
      </p:sp>
      <p:sp>
        <p:nvSpPr>
          <p:cNvPr id="6" name="Slide Number Placeholder 5"/>
          <p:cNvSpPr>
            <a:spLocks noGrp="1"/>
          </p:cNvSpPr>
          <p:nvPr>
            <p:ph type="sldNum" sz="quarter" idx="12"/>
          </p:nvPr>
        </p:nvSpPr>
        <p:spPr/>
        <p:txBody>
          <a:bodyPr/>
          <a:lstStyle/>
          <a:p>
            <a:fld id="{EA59E14A-CF6C-4BA0-B9C8-7EB443BEE51E}" type="slidenum">
              <a:rPr lang="en-US" smtClean="0"/>
              <a:t>3</a:t>
            </a:fld>
            <a:endParaRPr lang="en-US"/>
          </a:p>
        </p:txBody>
      </p:sp>
    </p:spTree>
    <p:extLst>
      <p:ext uri="{BB962C8B-B14F-4D97-AF65-F5344CB8AC3E}">
        <p14:creationId xmlns:p14="http://schemas.microsoft.com/office/powerpoint/2010/main" val="3509294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4233" y="536012"/>
            <a:ext cx="11022842" cy="3323987"/>
          </a:xfrm>
          <a:prstGeom prst="rect">
            <a:avLst/>
          </a:prstGeom>
        </p:spPr>
        <p:txBody>
          <a:bodyPr wrap="square">
            <a:spAutoFit/>
          </a:bodyPr>
          <a:lstStyle/>
          <a:p>
            <a:pPr algn="r" rtl="1">
              <a:lnSpc>
                <a:spcPct val="150000"/>
              </a:lnSpc>
            </a:pPr>
            <a:r>
              <a:rPr lang="fa-IR" sz="2000" b="1" dirty="0">
                <a:cs typeface="B Nazanin" panose="00000400000000000000" pitchFamily="2" charset="-78"/>
              </a:rPr>
              <a:t>تعداد دلخواه </a:t>
            </a:r>
            <a:r>
              <a:rPr lang="fa-IR" sz="2000" b="1" dirty="0" smtClean="0">
                <a:cs typeface="B Nazanin" panose="00000400000000000000" pitchFamily="2" charset="-78"/>
              </a:rPr>
              <a:t> نود فرزند در </a:t>
            </a:r>
            <a:r>
              <a:rPr lang="fa-IR" sz="2000" b="1" dirty="0">
                <a:cs typeface="B Nazanin" panose="00000400000000000000" pitchFamily="2" charset="-78"/>
              </a:rPr>
              <a:t>درختان عمومی اغلب غیر ضروری است - بسیاری از درختان واقعی به دو شاخه محدود می شوند</a:t>
            </a:r>
            <a:r>
              <a:rPr lang="fa-IR" sz="2000" b="1" dirty="0" smtClean="0">
                <a:cs typeface="B Nazanin" panose="00000400000000000000" pitchFamily="2" charset="-78"/>
              </a:rPr>
              <a:t>.</a:t>
            </a:r>
          </a:p>
          <a:p>
            <a:pPr marL="342900" indent="-342900" algn="r" rtl="1">
              <a:lnSpc>
                <a:spcPct val="150000"/>
              </a:lnSpc>
              <a:buFont typeface="Wingdings" panose="05000000000000000000" pitchFamily="2" charset="2"/>
              <a:buChar char="v"/>
            </a:pPr>
            <a:r>
              <a:rPr lang="fa-IR" sz="2000" b="1" dirty="0" smtClean="0">
                <a:cs typeface="B Nazanin" panose="00000400000000000000" pitchFamily="2" charset="-78"/>
              </a:rPr>
              <a:t>درخت های عبارت </a:t>
            </a:r>
            <a:r>
              <a:rPr lang="fa-IR" sz="2000" b="1" dirty="0">
                <a:cs typeface="B Nazanin" panose="00000400000000000000" pitchFamily="2" charset="-78"/>
              </a:rPr>
              <a:t>با استفاده از عملگرهای </a:t>
            </a:r>
            <a:r>
              <a:rPr lang="fa-IR" sz="2000" b="1" dirty="0" smtClean="0">
                <a:cs typeface="B Nazanin" panose="00000400000000000000" pitchFamily="2" charset="-78"/>
              </a:rPr>
              <a:t>باینری </a:t>
            </a:r>
          </a:p>
          <a:p>
            <a:pPr marL="342900" indent="-342900" algn="r" rtl="1">
              <a:lnSpc>
                <a:spcPct val="150000"/>
              </a:lnSpc>
              <a:buFont typeface="Wingdings" panose="05000000000000000000" pitchFamily="2" charset="2"/>
              <a:buChar char="v"/>
            </a:pPr>
            <a:r>
              <a:rPr lang="fa-IR" sz="2000" b="1" dirty="0" smtClean="0">
                <a:cs typeface="B Nazanin" panose="00000400000000000000" pitchFamily="2" charset="-78"/>
              </a:rPr>
              <a:t>درخت </a:t>
            </a:r>
            <a:r>
              <a:rPr lang="fa-IR" sz="2000" b="1" dirty="0">
                <a:cs typeface="B Nazanin" panose="00000400000000000000" pitchFamily="2" charset="-78"/>
              </a:rPr>
              <a:t>اجدادی یک فرد، </a:t>
            </a:r>
            <a:r>
              <a:rPr lang="fa-IR" sz="2000" b="1" dirty="0" smtClean="0">
                <a:cs typeface="B Nazanin" panose="00000400000000000000" pitchFamily="2" charset="-78"/>
              </a:rPr>
              <a:t>والدین، </a:t>
            </a:r>
            <a:r>
              <a:rPr lang="fa-IR" sz="2000" b="1" dirty="0">
                <a:cs typeface="B Nazanin" panose="00000400000000000000" pitchFamily="2" charset="-78"/>
              </a:rPr>
              <a:t>پدربزرگ و مادربزرگ و غیره</a:t>
            </a:r>
            <a:r>
              <a:rPr lang="fa-IR" sz="2000" b="1" dirty="0" smtClean="0">
                <a:cs typeface="B Nazanin" panose="00000400000000000000" pitchFamily="2" charset="-78"/>
              </a:rPr>
              <a:t>.</a:t>
            </a:r>
          </a:p>
          <a:p>
            <a:pPr marL="342900" indent="-342900" algn="r" rtl="1">
              <a:lnSpc>
                <a:spcPct val="150000"/>
              </a:lnSpc>
              <a:buFont typeface="Wingdings" panose="05000000000000000000" pitchFamily="2" charset="2"/>
              <a:buChar char="v"/>
            </a:pPr>
            <a:r>
              <a:rPr lang="fa-IR" sz="2000" b="1" dirty="0" smtClean="0">
                <a:cs typeface="B Nazanin" panose="00000400000000000000" pitchFamily="2" charset="-78"/>
              </a:rPr>
              <a:t>درختان فیلوژنتیک </a:t>
            </a:r>
            <a:endParaRPr lang="en-US" sz="2000" b="1" dirty="0" smtClean="0">
              <a:cs typeface="B Nazanin" panose="00000400000000000000" pitchFamily="2" charset="-78"/>
            </a:endParaRPr>
          </a:p>
          <a:p>
            <a:pPr marL="342900" indent="-342900" algn="r" rtl="1">
              <a:lnSpc>
                <a:spcPct val="150000"/>
              </a:lnSpc>
              <a:buFont typeface="Wingdings" panose="05000000000000000000" pitchFamily="2" charset="2"/>
              <a:buChar char="v"/>
            </a:pPr>
            <a:r>
              <a:rPr lang="fa-IR" sz="2000" b="1" dirty="0" smtClean="0">
                <a:cs typeface="B Nazanin" panose="00000400000000000000" pitchFamily="2" charset="-78"/>
              </a:rPr>
              <a:t>الگوریتم های </a:t>
            </a:r>
            <a:r>
              <a:rPr lang="fa-IR" sz="2000" b="1" dirty="0">
                <a:cs typeface="B Nazanin" panose="00000400000000000000" pitchFamily="2" charset="-78"/>
              </a:rPr>
              <a:t>رمزگذاری بدون تلفات  </a:t>
            </a:r>
            <a:endParaRPr lang="en-US" sz="2000" b="1" dirty="0" smtClean="0">
              <a:cs typeface="B Nazanin" panose="00000400000000000000" pitchFamily="2" charset="-78"/>
            </a:endParaRPr>
          </a:p>
          <a:p>
            <a:pPr algn="r" rtl="1">
              <a:lnSpc>
                <a:spcPct val="150000"/>
              </a:lnSpc>
            </a:pPr>
            <a:r>
              <a:rPr lang="fa-IR" sz="2000" b="1" dirty="0" smtClean="0">
                <a:cs typeface="B Nazanin" panose="00000400000000000000" pitchFamily="2" charset="-78"/>
              </a:rPr>
              <a:t>همچنین </a:t>
            </a:r>
            <a:r>
              <a:rPr lang="fa-IR" sz="2000" b="1" dirty="0">
                <a:cs typeface="B Nazanin" panose="00000400000000000000" pitchFamily="2" charset="-78"/>
              </a:rPr>
              <a:t>مشکلاتی در مورد درختان عمومی وجود دارد</a:t>
            </a:r>
            <a:r>
              <a:rPr lang="fa-IR" sz="2000" b="1" dirty="0" smtClean="0">
                <a:cs typeface="B Nazanin" panose="00000400000000000000" pitchFamily="2" charset="-78"/>
              </a:rPr>
              <a:t>:</a:t>
            </a:r>
            <a:endParaRPr lang="en-US" sz="2000" b="1" dirty="0" smtClean="0">
              <a:cs typeface="B Nazanin" panose="00000400000000000000" pitchFamily="2" charset="-78"/>
            </a:endParaRPr>
          </a:p>
          <a:p>
            <a:pPr marL="342900" indent="-342900" algn="r" rtl="1">
              <a:lnSpc>
                <a:spcPct val="150000"/>
              </a:lnSpc>
              <a:buFont typeface="Wingdings" panose="05000000000000000000" pitchFamily="2" charset="2"/>
              <a:buChar char="v"/>
            </a:pPr>
            <a:r>
              <a:rPr lang="fa-IR" sz="2000" b="1" dirty="0" smtClean="0">
                <a:cs typeface="B Nazanin" panose="00000400000000000000" pitchFamily="2" charset="-78"/>
              </a:rPr>
              <a:t>هیچ </a:t>
            </a:r>
            <a:r>
              <a:rPr lang="fa-IR" sz="2000" b="1" dirty="0">
                <a:cs typeface="B Nazanin" panose="00000400000000000000" pitchFamily="2" charset="-78"/>
              </a:rPr>
              <a:t>نظم طبیعی بین یک گره و فرزندانش وجود ندارد</a:t>
            </a:r>
            <a:endParaRPr lang="en-US" sz="2000" dirty="0">
              <a:cs typeface="B Nazanin" panose="00000400000000000000" pitchFamily="2" charset="-78"/>
            </a:endParaRPr>
          </a:p>
        </p:txBody>
      </p:sp>
      <p:sp>
        <p:nvSpPr>
          <p:cNvPr id="2" name="Slide Number Placeholder 1"/>
          <p:cNvSpPr>
            <a:spLocks noGrp="1"/>
          </p:cNvSpPr>
          <p:nvPr>
            <p:ph type="sldNum" sz="quarter" idx="12"/>
          </p:nvPr>
        </p:nvSpPr>
        <p:spPr/>
        <p:txBody>
          <a:bodyPr/>
          <a:lstStyle/>
          <a:p>
            <a:fld id="{EA59E14A-CF6C-4BA0-B9C8-7EB443BEE51E}" type="slidenum">
              <a:rPr lang="en-US" smtClean="0"/>
              <a:t>30</a:t>
            </a:fld>
            <a:endParaRPr lang="en-US"/>
          </a:p>
        </p:txBody>
      </p:sp>
      <p:pic>
        <p:nvPicPr>
          <p:cNvPr id="1026" name="Picture 2" descr="https://opedia.ir/_media/%D8%A2%D9%85%D9%88%D8%B2%D8%B4/%D8%A7%D9%84%DA%AF%D9%88%D8%B1%DB%8C%D8%AA%D9%85/selection_04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1235" y="4058482"/>
            <a:ext cx="3962400" cy="225742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فیلوژنتیک و فیلوژنی چیست؟ مطالعه درخت فیلوژنتیک "/>
          <p:cNvSpPr>
            <a:spLocks noChangeAspect="1" noChangeArrowheads="1"/>
          </p:cNvSpPr>
          <p:nvPr/>
        </p:nvSpPr>
        <p:spPr bwMode="auto">
          <a:xfrm>
            <a:off x="155575" y="-1881188"/>
            <a:ext cx="809625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868" y="2422926"/>
            <a:ext cx="6122943" cy="418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10190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179" y="228177"/>
            <a:ext cx="3202999" cy="646331"/>
          </a:xfrm>
          <a:prstGeom prst="rect">
            <a:avLst/>
          </a:prstGeom>
        </p:spPr>
        <p:txBody>
          <a:bodyPr wrap="square">
            <a:spAutoFit/>
          </a:bodyPr>
          <a:lstStyle/>
          <a:p>
            <a:r>
              <a:rPr lang="en-US" sz="3600" b="1" dirty="0" smtClean="0">
                <a:ln w="22225">
                  <a:solidFill>
                    <a:schemeClr val="accent2"/>
                  </a:solidFill>
                  <a:prstDash val="solid"/>
                </a:ln>
                <a:solidFill>
                  <a:schemeClr val="accent2">
                    <a:lumMod val="40000"/>
                    <a:lumOff val="60000"/>
                  </a:schemeClr>
                </a:solidFill>
              </a:rPr>
              <a:t>Terminology</a:t>
            </a:r>
            <a:endParaRPr lang="en-US" sz="3600" b="1" dirty="0">
              <a:ln w="22225">
                <a:solidFill>
                  <a:schemeClr val="accent2"/>
                </a:solidFill>
                <a:prstDash val="solid"/>
              </a:ln>
              <a:solidFill>
                <a:schemeClr val="accent2">
                  <a:lumMod val="40000"/>
                  <a:lumOff val="60000"/>
                </a:schemeClr>
              </a:solidFill>
            </a:endParaRPr>
          </a:p>
        </p:txBody>
      </p:sp>
      <p:sp>
        <p:nvSpPr>
          <p:cNvPr id="3" name="Rectangle 2"/>
          <p:cNvSpPr/>
          <p:nvPr/>
        </p:nvSpPr>
        <p:spPr>
          <a:xfrm>
            <a:off x="605051" y="1234070"/>
            <a:ext cx="11009194" cy="4708981"/>
          </a:xfrm>
          <a:prstGeom prst="rect">
            <a:avLst/>
          </a:prstGeom>
        </p:spPr>
        <p:txBody>
          <a:bodyPr wrap="square">
            <a:spAutoFit/>
          </a:bodyPr>
          <a:lstStyle/>
          <a:p>
            <a:pPr marL="342900" indent="-342900" algn="just" rtl="1">
              <a:buFont typeface="Wingdings" panose="05000000000000000000" pitchFamily="2" charset="2"/>
              <a:buChar char="v"/>
            </a:pPr>
            <a:r>
              <a:rPr lang="fa-IR" sz="2500" b="1" dirty="0">
                <a:ln/>
                <a:cs typeface="B Nazanin" panose="00000400000000000000" pitchFamily="2" charset="-78"/>
              </a:rPr>
              <a:t>درخت دودویی </a:t>
            </a:r>
            <a:r>
              <a:rPr lang="fa-IR" sz="2500" b="1" dirty="0" smtClean="0">
                <a:ln/>
                <a:cs typeface="B Nazanin" panose="00000400000000000000" pitchFamily="2" charset="-78"/>
              </a:rPr>
              <a:t>پر (</a:t>
            </a:r>
            <a:r>
              <a:rPr lang="en-US" sz="2500" b="1" dirty="0" smtClean="0">
                <a:ln/>
                <a:cs typeface="B Nazanin" panose="00000400000000000000" pitchFamily="2" charset="-78"/>
              </a:rPr>
              <a:t>Full</a:t>
            </a:r>
            <a:r>
              <a:rPr lang="fa-IR" sz="2500" b="1" dirty="0" smtClean="0">
                <a:ln/>
                <a:cs typeface="B Nazanin" panose="00000400000000000000" pitchFamily="2" charset="-78"/>
              </a:rPr>
              <a:t>):</a:t>
            </a:r>
            <a:endParaRPr lang="en-US" sz="2500" b="1" dirty="0" smtClean="0">
              <a:ln/>
              <a:cs typeface="B Nazanin" panose="00000400000000000000" pitchFamily="2" charset="-78"/>
            </a:endParaRPr>
          </a:p>
          <a:p>
            <a:pPr marL="800100" lvl="1" indent="-342900" algn="just" rtl="1">
              <a:buFont typeface="Wingdings" panose="05000000000000000000" pitchFamily="2" charset="2"/>
              <a:buChar char="v"/>
            </a:pPr>
            <a:r>
              <a:rPr lang="fa-IR" sz="2500" dirty="0" smtClean="0">
                <a:ln/>
                <a:cs typeface="B Nazanin" panose="00000400000000000000" pitchFamily="2" charset="-78"/>
              </a:rPr>
              <a:t>درخت </a:t>
            </a:r>
            <a:r>
              <a:rPr lang="fa-IR" sz="2500" dirty="0">
                <a:ln/>
                <a:cs typeface="B Nazanin" panose="00000400000000000000" pitchFamily="2" charset="-78"/>
              </a:rPr>
              <a:t>دودویی </a:t>
            </a:r>
            <a:r>
              <a:rPr lang="fa-IR" sz="2500" dirty="0" smtClean="0">
                <a:ln/>
                <a:cs typeface="B Nazanin" panose="00000400000000000000" pitchFamily="2" charset="-78"/>
              </a:rPr>
              <a:t>پر درختی </a:t>
            </a:r>
            <a:r>
              <a:rPr lang="fa-IR" sz="2500" dirty="0">
                <a:ln/>
                <a:cs typeface="B Nazanin" panose="00000400000000000000" pitchFamily="2" charset="-78"/>
              </a:rPr>
              <a:t>است که در آن همه گره ها دارای 0 یا 2 فرزند هستند. به عبارت دیگر، درخت دودویی کامل، درختی باینری است که در آن همه گره ها، به جز گره های برگ، دو فرزند دارند</a:t>
            </a:r>
            <a:r>
              <a:rPr lang="fa-IR" sz="2500" dirty="0" smtClean="0">
                <a:ln/>
                <a:cs typeface="B Nazanin" panose="00000400000000000000" pitchFamily="2" charset="-78"/>
              </a:rPr>
              <a:t>.</a:t>
            </a:r>
          </a:p>
          <a:p>
            <a:pPr marL="800100" lvl="1" indent="-342900" algn="just" rtl="1">
              <a:buFont typeface="Wingdings" panose="05000000000000000000" pitchFamily="2" charset="2"/>
              <a:buChar char="v"/>
            </a:pPr>
            <a:endParaRPr lang="en-US" sz="2500" dirty="0" smtClean="0">
              <a:ln/>
              <a:cs typeface="B Nazanin" panose="00000400000000000000" pitchFamily="2" charset="-78"/>
            </a:endParaRPr>
          </a:p>
          <a:p>
            <a:pPr marL="342900" indent="-342900" algn="just" rtl="1">
              <a:buFont typeface="Wingdings" panose="05000000000000000000" pitchFamily="2" charset="2"/>
              <a:buChar char="v"/>
            </a:pPr>
            <a:r>
              <a:rPr lang="fa-IR" sz="2500" b="1" dirty="0" smtClean="0">
                <a:ln/>
                <a:cs typeface="B Nazanin" panose="00000400000000000000" pitchFamily="2" charset="-78"/>
              </a:rPr>
              <a:t>درخت </a:t>
            </a:r>
            <a:r>
              <a:rPr lang="fa-IR" sz="2500" b="1" dirty="0">
                <a:ln/>
                <a:cs typeface="B Nazanin" panose="00000400000000000000" pitchFamily="2" charset="-78"/>
              </a:rPr>
              <a:t>باینری </a:t>
            </a:r>
            <a:r>
              <a:rPr lang="fa-IR" sz="2500" b="1" dirty="0" smtClean="0">
                <a:ln/>
                <a:cs typeface="B Nazanin" panose="00000400000000000000" pitchFamily="2" charset="-78"/>
              </a:rPr>
              <a:t>کامل (</a:t>
            </a:r>
            <a:r>
              <a:rPr lang="en-US" sz="2500" b="1" dirty="0" smtClean="0">
                <a:ln/>
                <a:cs typeface="B Nazanin" panose="00000400000000000000" pitchFamily="2" charset="-78"/>
              </a:rPr>
              <a:t>Complete</a:t>
            </a:r>
            <a:r>
              <a:rPr lang="fa-IR" sz="2500" b="1" dirty="0" smtClean="0">
                <a:ln/>
                <a:cs typeface="B Nazanin" panose="00000400000000000000" pitchFamily="2" charset="-78"/>
              </a:rPr>
              <a:t>):</a:t>
            </a:r>
          </a:p>
          <a:p>
            <a:pPr marL="800100" lvl="1" indent="-342900" algn="just" rtl="1">
              <a:buFont typeface="Wingdings" panose="05000000000000000000" pitchFamily="2" charset="2"/>
              <a:buChar char="v"/>
            </a:pPr>
            <a:r>
              <a:rPr lang="fa-IR" sz="2500" dirty="0" smtClean="0">
                <a:ln/>
                <a:cs typeface="B Nazanin" panose="00000400000000000000" pitchFamily="2" charset="-78"/>
              </a:rPr>
              <a:t>درخت </a:t>
            </a:r>
            <a:r>
              <a:rPr lang="fa-IR" sz="2500" dirty="0">
                <a:ln/>
                <a:cs typeface="B Nazanin" panose="00000400000000000000" pitchFamily="2" charset="-78"/>
              </a:rPr>
              <a:t>دودویی کامل نوع خاصی از درخت دودویی است که تمام سطوح درخت به طور کامل پر می شوند به جز گره های پایین ترین سطح که تا حد امکان از سمت چپ پر می شوند</a:t>
            </a:r>
            <a:r>
              <a:rPr lang="fa-IR" sz="2500" dirty="0" smtClean="0">
                <a:ln/>
                <a:cs typeface="B Nazanin" panose="00000400000000000000" pitchFamily="2" charset="-78"/>
              </a:rPr>
              <a:t>.</a:t>
            </a:r>
          </a:p>
          <a:p>
            <a:pPr marL="800100" lvl="1" indent="-342900" algn="just" rtl="1">
              <a:buFont typeface="Wingdings" panose="05000000000000000000" pitchFamily="2" charset="2"/>
              <a:buChar char="v"/>
            </a:pPr>
            <a:endParaRPr lang="fa-IR" sz="2500" dirty="0" smtClean="0">
              <a:ln/>
              <a:cs typeface="B Nazanin" panose="00000400000000000000" pitchFamily="2" charset="-78"/>
            </a:endParaRPr>
          </a:p>
          <a:p>
            <a:pPr marL="342900" indent="-342900" algn="just" rtl="1">
              <a:buFont typeface="Wingdings" panose="05000000000000000000" pitchFamily="2" charset="2"/>
              <a:buChar char="v"/>
            </a:pPr>
            <a:r>
              <a:rPr lang="fa-IR" sz="2500" b="1" dirty="0" smtClean="0">
                <a:ln/>
                <a:cs typeface="B Nazanin" panose="00000400000000000000" pitchFamily="2" charset="-78"/>
              </a:rPr>
              <a:t>درخت </a:t>
            </a:r>
            <a:r>
              <a:rPr lang="fa-IR" sz="2500" b="1" dirty="0">
                <a:ln/>
                <a:cs typeface="B Nazanin" panose="00000400000000000000" pitchFamily="2" charset="-78"/>
              </a:rPr>
              <a:t>دودویی </a:t>
            </a:r>
            <a:r>
              <a:rPr lang="fa-IR" sz="2500" b="1" dirty="0" smtClean="0">
                <a:ln/>
                <a:cs typeface="B Nazanin" panose="00000400000000000000" pitchFamily="2" charset="-78"/>
              </a:rPr>
              <a:t>تکامل یافته (</a:t>
            </a:r>
            <a:r>
              <a:rPr lang="en-US" sz="2500" b="1" dirty="0" smtClean="0">
                <a:ln/>
                <a:cs typeface="B Nazanin" panose="00000400000000000000" pitchFamily="2" charset="-78"/>
              </a:rPr>
              <a:t>Perfect</a:t>
            </a:r>
            <a:r>
              <a:rPr lang="fa-IR" sz="2500" b="1" dirty="0" smtClean="0">
                <a:ln/>
                <a:cs typeface="B Nazanin" panose="00000400000000000000" pitchFamily="2" charset="-78"/>
              </a:rPr>
              <a:t>):</a:t>
            </a:r>
            <a:r>
              <a:rPr lang="fa-IR" sz="2500" dirty="0" smtClean="0">
                <a:ln/>
                <a:cs typeface="B Nazanin" panose="00000400000000000000" pitchFamily="2" charset="-78"/>
              </a:rPr>
              <a:t> </a:t>
            </a:r>
          </a:p>
          <a:p>
            <a:pPr marL="800100" lvl="1" indent="-342900" algn="just" rtl="1">
              <a:buFont typeface="Wingdings" panose="05000000000000000000" pitchFamily="2" charset="2"/>
              <a:buChar char="v"/>
            </a:pPr>
            <a:r>
              <a:rPr lang="fa-IR" sz="2500" dirty="0" smtClean="0">
                <a:ln/>
                <a:cs typeface="B Nazanin" panose="00000400000000000000" pitchFamily="2" charset="-78"/>
              </a:rPr>
              <a:t>درخت </a:t>
            </a:r>
            <a:r>
              <a:rPr lang="fa-IR" sz="2500" dirty="0">
                <a:ln/>
                <a:cs typeface="B Nazanin" panose="00000400000000000000" pitchFamily="2" charset="-78"/>
              </a:rPr>
              <a:t>دودویی </a:t>
            </a:r>
            <a:r>
              <a:rPr lang="fa-IR" sz="2500" dirty="0" smtClean="0">
                <a:ln/>
                <a:cs typeface="B Nazanin" panose="00000400000000000000" pitchFamily="2" charset="-78"/>
              </a:rPr>
              <a:t>تمامل یافته </a:t>
            </a:r>
            <a:r>
              <a:rPr lang="fa-IR" sz="2500" dirty="0">
                <a:ln/>
                <a:cs typeface="B Nazanin" panose="00000400000000000000" pitchFamily="2" charset="-78"/>
              </a:rPr>
              <a:t>نوع خاصی از درخت دوتایی است که در آن تمام گره های برگ در عمق یکسان هستند و همه گره های غیربرگی دارای دو فرزند هستند. به عبارت ساده، این بدان معنی است که تمام گره های برگ در حداکثر عمق درخت قرار دارند و درخت کاملاً بدون هیچ شکافی پر شده است.</a:t>
            </a:r>
            <a:endParaRPr lang="en-US" sz="2500" dirty="0">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EA59E14A-CF6C-4BA0-B9C8-7EB443BEE51E}" type="slidenum">
              <a:rPr lang="en-US" smtClean="0"/>
              <a:t>31</a:t>
            </a:fld>
            <a:endParaRPr lang="en-US"/>
          </a:p>
        </p:txBody>
      </p:sp>
    </p:spTree>
    <p:extLst>
      <p:ext uri="{BB962C8B-B14F-4D97-AF65-F5344CB8AC3E}">
        <p14:creationId xmlns:p14="http://schemas.microsoft.com/office/powerpoint/2010/main" val="12341822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483893" y="1811669"/>
            <a:ext cx="7432556" cy="4148695"/>
          </a:xfrm>
          <a:prstGeom prst="rect">
            <a:avLst/>
          </a:prstGeom>
        </p:spPr>
      </p:pic>
      <p:sp>
        <p:nvSpPr>
          <p:cNvPr id="3" name="Rectangle 2"/>
          <p:cNvSpPr/>
          <p:nvPr/>
        </p:nvSpPr>
        <p:spPr>
          <a:xfrm>
            <a:off x="641445" y="662886"/>
            <a:ext cx="10961976" cy="461665"/>
          </a:xfrm>
          <a:prstGeom prst="rect">
            <a:avLst/>
          </a:prstGeom>
        </p:spPr>
        <p:txBody>
          <a:bodyPr wrap="square">
            <a:spAutoFit/>
          </a:bodyPr>
          <a:lstStyle/>
          <a:p>
            <a:pPr algn="r" rtl="1"/>
            <a:r>
              <a:rPr lang="fa-IR" sz="2400" dirty="0">
                <a:latin typeface="Arial" panose="020B0604020202020204" pitchFamily="34" charset="0"/>
                <a:cs typeface="B Nazanin" panose="00000400000000000000" pitchFamily="2" charset="-78"/>
              </a:rPr>
              <a:t>یک درخت باینری کامل که در هر </a:t>
            </a:r>
            <a:r>
              <a:rPr lang="fa-IR" sz="2400" dirty="0" smtClean="0">
                <a:latin typeface="Arial" panose="020B0604020202020204" pitchFamily="34" charset="0"/>
                <a:cs typeface="B Nazanin" panose="00000400000000000000" pitchFamily="2" charset="-78"/>
              </a:rPr>
              <a:t>عمق خود </a:t>
            </a:r>
            <a:r>
              <a:rPr lang="fa-IR" sz="2400" dirty="0">
                <a:latin typeface="Arial" panose="020B0604020202020204" pitchFamily="34" charset="0"/>
                <a:cs typeface="B Nazanin" panose="00000400000000000000" pitchFamily="2" charset="-78"/>
              </a:rPr>
              <a:t>از چپ به راست پر شده است</a:t>
            </a:r>
            <a:endParaRPr lang="en-US" sz="2400" dirty="0">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EA59E14A-CF6C-4BA0-B9C8-7EB443BEE51E}" type="slidenum">
              <a:rPr lang="en-US" smtClean="0"/>
              <a:t>32</a:t>
            </a:fld>
            <a:endParaRPr lang="en-US"/>
          </a:p>
        </p:txBody>
      </p:sp>
    </p:spTree>
    <p:extLst>
      <p:ext uri="{BB962C8B-B14F-4D97-AF65-F5344CB8AC3E}">
        <p14:creationId xmlns:p14="http://schemas.microsoft.com/office/powerpoint/2010/main" val="16906819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biLevel thresh="75000"/>
          </a:blip>
          <a:stretch>
            <a:fillRect/>
          </a:stretch>
        </p:blipFill>
        <p:spPr>
          <a:xfrm>
            <a:off x="342118" y="438790"/>
            <a:ext cx="3209925" cy="2295525"/>
          </a:xfrm>
          <a:prstGeom prst="rect">
            <a:avLst/>
          </a:prstGeom>
        </p:spPr>
      </p:pic>
      <p:pic>
        <p:nvPicPr>
          <p:cNvPr id="3" name="Picture 2"/>
          <p:cNvPicPr>
            <a:picLocks noChangeAspect="1"/>
          </p:cNvPicPr>
          <p:nvPr/>
        </p:nvPicPr>
        <p:blipFill>
          <a:blip r:embed="rId3">
            <a:biLevel thresh="75000"/>
          </a:blip>
          <a:stretch>
            <a:fillRect/>
          </a:stretch>
        </p:blipFill>
        <p:spPr>
          <a:xfrm>
            <a:off x="4217798" y="495940"/>
            <a:ext cx="3019425" cy="2238375"/>
          </a:xfrm>
          <a:prstGeom prst="rect">
            <a:avLst/>
          </a:prstGeom>
        </p:spPr>
      </p:pic>
      <p:pic>
        <p:nvPicPr>
          <p:cNvPr id="4" name="Picture 3"/>
          <p:cNvPicPr>
            <a:picLocks noChangeAspect="1"/>
          </p:cNvPicPr>
          <p:nvPr/>
        </p:nvPicPr>
        <p:blipFill>
          <a:blip r:embed="rId4">
            <a:biLevel thresh="75000"/>
          </a:blip>
          <a:stretch>
            <a:fillRect/>
          </a:stretch>
        </p:blipFill>
        <p:spPr>
          <a:xfrm>
            <a:off x="7662004" y="627797"/>
            <a:ext cx="3298499" cy="2106518"/>
          </a:xfrm>
          <a:prstGeom prst="rect">
            <a:avLst/>
          </a:prstGeom>
        </p:spPr>
      </p:pic>
      <p:pic>
        <p:nvPicPr>
          <p:cNvPr id="5" name="Picture 4"/>
          <p:cNvPicPr>
            <a:picLocks noChangeAspect="1"/>
          </p:cNvPicPr>
          <p:nvPr/>
        </p:nvPicPr>
        <p:blipFill>
          <a:blip r:embed="rId5">
            <a:biLevel thresh="75000"/>
          </a:blip>
          <a:stretch>
            <a:fillRect/>
          </a:stretch>
        </p:blipFill>
        <p:spPr>
          <a:xfrm>
            <a:off x="570718" y="3279087"/>
            <a:ext cx="2981325" cy="2428875"/>
          </a:xfrm>
          <a:prstGeom prst="rect">
            <a:avLst/>
          </a:prstGeom>
        </p:spPr>
      </p:pic>
      <p:pic>
        <p:nvPicPr>
          <p:cNvPr id="6" name="Picture 5"/>
          <p:cNvPicPr>
            <a:picLocks noChangeAspect="1"/>
          </p:cNvPicPr>
          <p:nvPr/>
        </p:nvPicPr>
        <p:blipFill>
          <a:blip r:embed="rId6">
            <a:biLevel thresh="75000"/>
          </a:blip>
          <a:stretch>
            <a:fillRect/>
          </a:stretch>
        </p:blipFill>
        <p:spPr>
          <a:xfrm>
            <a:off x="4198748" y="3412437"/>
            <a:ext cx="3038475" cy="2295525"/>
          </a:xfrm>
          <a:prstGeom prst="rect">
            <a:avLst/>
          </a:prstGeom>
        </p:spPr>
      </p:pic>
      <p:pic>
        <p:nvPicPr>
          <p:cNvPr id="7" name="Picture 6"/>
          <p:cNvPicPr>
            <a:picLocks noChangeAspect="1"/>
          </p:cNvPicPr>
          <p:nvPr/>
        </p:nvPicPr>
        <p:blipFill>
          <a:blip r:embed="rId7">
            <a:biLevel thresh="75000"/>
          </a:blip>
          <a:stretch>
            <a:fillRect/>
          </a:stretch>
        </p:blipFill>
        <p:spPr>
          <a:xfrm>
            <a:off x="8017278" y="3279087"/>
            <a:ext cx="2943225" cy="2619375"/>
          </a:xfrm>
          <a:prstGeom prst="rect">
            <a:avLst/>
          </a:prstGeom>
        </p:spPr>
      </p:pic>
      <p:sp>
        <p:nvSpPr>
          <p:cNvPr id="8" name="Slide Number Placeholder 7"/>
          <p:cNvSpPr>
            <a:spLocks noGrp="1"/>
          </p:cNvSpPr>
          <p:nvPr>
            <p:ph type="sldNum" sz="quarter" idx="12"/>
          </p:nvPr>
        </p:nvSpPr>
        <p:spPr/>
        <p:txBody>
          <a:bodyPr/>
          <a:lstStyle/>
          <a:p>
            <a:fld id="{EA59E14A-CF6C-4BA0-B9C8-7EB443BEE51E}" type="slidenum">
              <a:rPr lang="en-US" smtClean="0"/>
              <a:t>33</a:t>
            </a:fld>
            <a:endParaRPr lang="en-US"/>
          </a:p>
        </p:txBody>
      </p:sp>
    </p:spTree>
    <p:extLst>
      <p:ext uri="{BB962C8B-B14F-4D97-AF65-F5344CB8AC3E}">
        <p14:creationId xmlns:p14="http://schemas.microsoft.com/office/powerpoint/2010/main" val="31227880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18757" y="659784"/>
            <a:ext cx="5063177" cy="3744129"/>
          </a:xfrm>
          <a:prstGeom prst="rect">
            <a:avLst/>
          </a:prstGeom>
        </p:spPr>
      </p:pic>
      <p:pic>
        <p:nvPicPr>
          <p:cNvPr id="3" name="Picture 2"/>
          <p:cNvPicPr>
            <a:picLocks noChangeAspect="1"/>
          </p:cNvPicPr>
          <p:nvPr/>
        </p:nvPicPr>
        <p:blipFill rotWithShape="1">
          <a:blip r:embed="rId4"/>
          <a:srcRect l="53522" t="22052" r="11471"/>
          <a:stretch/>
        </p:blipFill>
        <p:spPr>
          <a:xfrm>
            <a:off x="7930055" y="1150883"/>
            <a:ext cx="1623848" cy="1380965"/>
          </a:xfrm>
          <a:prstGeom prst="rect">
            <a:avLst/>
          </a:prstGeom>
        </p:spPr>
      </p:pic>
      <p:pic>
        <p:nvPicPr>
          <p:cNvPr id="4" name="Picture 3"/>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10774"/>
          <a:stretch/>
        </p:blipFill>
        <p:spPr>
          <a:xfrm>
            <a:off x="6666366" y="2907947"/>
            <a:ext cx="3555807" cy="3301783"/>
          </a:xfrm>
          <a:prstGeom prst="rect">
            <a:avLst/>
          </a:prstGeom>
        </p:spPr>
      </p:pic>
      <p:sp>
        <p:nvSpPr>
          <p:cNvPr id="5" name="Slide Number Placeholder 4"/>
          <p:cNvSpPr>
            <a:spLocks noGrp="1"/>
          </p:cNvSpPr>
          <p:nvPr>
            <p:ph type="sldNum" sz="quarter" idx="12"/>
          </p:nvPr>
        </p:nvSpPr>
        <p:spPr/>
        <p:txBody>
          <a:bodyPr/>
          <a:lstStyle/>
          <a:p>
            <a:fld id="{EA59E14A-CF6C-4BA0-B9C8-7EB443BEE51E}" type="slidenum">
              <a:rPr lang="en-US" smtClean="0"/>
              <a:t>34</a:t>
            </a:fld>
            <a:endParaRPr lang="en-US"/>
          </a:p>
        </p:txBody>
      </p:sp>
      <p:sp>
        <p:nvSpPr>
          <p:cNvPr id="6" name="TextBox 5"/>
          <p:cNvSpPr txBox="1"/>
          <p:nvPr/>
        </p:nvSpPr>
        <p:spPr>
          <a:xfrm>
            <a:off x="4745421" y="428951"/>
            <a:ext cx="6992759" cy="461665"/>
          </a:xfrm>
          <a:prstGeom prst="rect">
            <a:avLst/>
          </a:prstGeom>
          <a:noFill/>
        </p:spPr>
        <p:txBody>
          <a:bodyPr wrap="square" rtlCol="0">
            <a:spAutoFit/>
          </a:bodyPr>
          <a:lstStyle/>
          <a:p>
            <a:pPr algn="r" rtl="1"/>
            <a:r>
              <a:rPr lang="fa-IR" sz="2400" dirty="0" smtClean="0">
                <a:cs typeface="B Nazanin" panose="00000400000000000000" pitchFamily="2" charset="-78"/>
              </a:rPr>
              <a:t>یک گره با یک نود یک درخت باینری</a:t>
            </a:r>
            <a:r>
              <a:rPr lang="en-US" sz="2400" dirty="0" smtClean="0">
                <a:cs typeface="B Nazanin" panose="00000400000000000000" pitchFamily="2" charset="-78"/>
              </a:rPr>
              <a:t>perfect </a:t>
            </a:r>
            <a:r>
              <a:rPr lang="fa-IR" sz="2400" dirty="0" smtClean="0">
                <a:cs typeface="B Nazanin" panose="00000400000000000000" pitchFamily="2" charset="-78"/>
              </a:rPr>
              <a:t> محسوب می شود</a:t>
            </a:r>
            <a:endParaRPr lang="en-US" sz="2400" dirty="0">
              <a:cs typeface="B Nazanin" panose="00000400000000000000" pitchFamily="2" charset="-78"/>
            </a:endParaRPr>
          </a:p>
        </p:txBody>
      </p:sp>
    </p:spTree>
    <p:extLst>
      <p:ext uri="{BB962C8B-B14F-4D97-AF65-F5344CB8AC3E}">
        <p14:creationId xmlns:p14="http://schemas.microsoft.com/office/powerpoint/2010/main" val="18178932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59878" y="1292771"/>
            <a:ext cx="7130253" cy="5387698"/>
          </a:xfrm>
          <a:prstGeom prst="rect">
            <a:avLst/>
          </a:prstGeom>
        </p:spPr>
      </p:pic>
      <p:sp>
        <p:nvSpPr>
          <p:cNvPr id="3" name="Rectangle 2"/>
          <p:cNvSpPr/>
          <p:nvPr/>
        </p:nvSpPr>
        <p:spPr>
          <a:xfrm>
            <a:off x="5550500" y="819978"/>
            <a:ext cx="6026009" cy="461665"/>
          </a:xfrm>
          <a:prstGeom prst="rect">
            <a:avLst/>
          </a:prstGeom>
        </p:spPr>
        <p:txBody>
          <a:bodyPr wrap="none">
            <a:spAutoFit/>
          </a:bodyPr>
          <a:lstStyle/>
          <a:p>
            <a:pPr algn="r" rtl="1"/>
            <a:r>
              <a:rPr lang="fa-IR" sz="2400" dirty="0" smtClean="0">
                <a:latin typeface="Arial" panose="020B0604020202020204" pitchFamily="34" charset="0"/>
                <a:cs typeface="B Nazanin" panose="00000400000000000000" pitchFamily="2" charset="-78"/>
              </a:rPr>
              <a:t>مثال هایی از نمونه مختلف ساخت </a:t>
            </a:r>
            <a:r>
              <a:rPr lang="fa-IR" sz="2400" dirty="0">
                <a:latin typeface="Arial" panose="020B0604020202020204" pitchFamily="34" charset="0"/>
                <a:cs typeface="B Nazanin" panose="00000400000000000000" pitchFamily="2" charset="-78"/>
              </a:rPr>
              <a:t>درختان دودویی با پنج گره:</a:t>
            </a:r>
            <a:endParaRPr lang="en-US" sz="2400" dirty="0">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EA59E14A-CF6C-4BA0-B9C8-7EB443BEE51E}" type="slidenum">
              <a:rPr lang="en-US" smtClean="0"/>
              <a:t>35</a:t>
            </a:fld>
            <a:endParaRPr lang="en-US"/>
          </a:p>
        </p:txBody>
      </p:sp>
    </p:spTree>
    <p:extLst>
      <p:ext uri="{BB962C8B-B14F-4D97-AF65-F5344CB8AC3E}">
        <p14:creationId xmlns:p14="http://schemas.microsoft.com/office/powerpoint/2010/main" val="39800701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179" y="118993"/>
            <a:ext cx="3202999" cy="646331"/>
          </a:xfrm>
          <a:prstGeom prst="rect">
            <a:avLst/>
          </a:prstGeom>
        </p:spPr>
        <p:txBody>
          <a:bodyPr wrap="square">
            <a:spAutoFit/>
          </a:bodyPr>
          <a:lstStyle/>
          <a:p>
            <a:r>
              <a:rPr lang="en-US" sz="3600" b="1" dirty="0" smtClean="0">
                <a:ln w="22225">
                  <a:solidFill>
                    <a:schemeClr val="accent2"/>
                  </a:solidFill>
                  <a:prstDash val="solid"/>
                </a:ln>
                <a:solidFill>
                  <a:schemeClr val="accent2">
                    <a:lumMod val="40000"/>
                    <a:lumOff val="60000"/>
                  </a:schemeClr>
                </a:solidFill>
              </a:rPr>
              <a:t>Property</a:t>
            </a:r>
            <a:endParaRPr lang="en-US" sz="3600" b="1" dirty="0">
              <a:ln w="22225">
                <a:solidFill>
                  <a:schemeClr val="accent2"/>
                </a:solidFill>
                <a:prstDash val="solid"/>
              </a:ln>
              <a:solidFill>
                <a:schemeClr val="accent2">
                  <a:lumMod val="40000"/>
                  <a:lumOff val="60000"/>
                </a:schemeClr>
              </a:solidFill>
            </a:endParaRPr>
          </a:p>
        </p:txBody>
      </p:sp>
      <p:sp>
        <p:nvSpPr>
          <p:cNvPr id="3" name="Rectangle 2"/>
          <p:cNvSpPr/>
          <p:nvPr/>
        </p:nvSpPr>
        <p:spPr>
          <a:xfrm>
            <a:off x="5663131" y="881585"/>
            <a:ext cx="5844870" cy="461665"/>
          </a:xfrm>
          <a:prstGeom prst="rect">
            <a:avLst/>
          </a:prstGeom>
        </p:spPr>
        <p:txBody>
          <a:bodyPr wrap="none">
            <a:spAutoFit/>
          </a:bodyPr>
          <a:lstStyle/>
          <a:p>
            <a:pPr algn="just" rtl="1"/>
            <a:r>
              <a:rPr lang="fa-IR" sz="2400" b="1" dirty="0">
                <a:cs typeface="B Nazanin" panose="00000400000000000000" pitchFamily="2" charset="-78"/>
              </a:rPr>
              <a:t>حداکثر تعداد گره ها در یک درخت باینری با ارتفاع </a:t>
            </a:r>
            <a:r>
              <a:rPr lang="en-US" sz="2400" b="1" dirty="0" smtClean="0">
                <a:cs typeface="B Nazanin" panose="00000400000000000000" pitchFamily="2" charset="-78"/>
              </a:rPr>
              <a:t>h</a:t>
            </a:r>
            <a:endParaRPr lang="en-US" sz="2400" b="1" dirty="0">
              <a:cs typeface="B Nazanin" panose="00000400000000000000" pitchFamily="2" charset="-78"/>
            </a:endParaRPr>
          </a:p>
        </p:txBody>
      </p:sp>
      <p:sp>
        <p:nvSpPr>
          <p:cNvPr id="4" name="Rectangle 3"/>
          <p:cNvSpPr/>
          <p:nvPr/>
        </p:nvSpPr>
        <p:spPr>
          <a:xfrm>
            <a:off x="873457" y="1343250"/>
            <a:ext cx="10836322" cy="3970318"/>
          </a:xfrm>
          <a:prstGeom prst="rect">
            <a:avLst/>
          </a:prstGeom>
        </p:spPr>
        <p:txBody>
          <a:bodyPr wrap="square">
            <a:spAutoFit/>
          </a:bodyPr>
          <a:lstStyle/>
          <a:p>
            <a:pPr marL="342900" indent="-342900" algn="r" rtl="1">
              <a:lnSpc>
                <a:spcPct val="150000"/>
              </a:lnSpc>
              <a:buFont typeface="Wingdings" panose="05000000000000000000" pitchFamily="2" charset="2"/>
              <a:buChar char="v"/>
            </a:pPr>
            <a:r>
              <a:rPr lang="fa-IR" sz="2400" dirty="0" smtClean="0">
                <a:cs typeface="B Nazanin" panose="00000400000000000000" pitchFamily="2" charset="-78"/>
              </a:rPr>
              <a:t>اگر </a:t>
            </a:r>
            <a:r>
              <a:rPr lang="fa-IR" sz="2400" dirty="0">
                <a:cs typeface="B Nazanin" panose="00000400000000000000" pitchFamily="2" charset="-78"/>
              </a:rPr>
              <a:t>همه سطوح دارای حداکثر گره باشند، یک درخت دارای حداکثر گره است. بنابراین حداکثر تعداد گره ها در یک درخت باینری با </a:t>
            </a:r>
            <a:r>
              <a:rPr lang="fa-IR" sz="2400" dirty="0" smtClean="0">
                <a:cs typeface="B Nazanin" panose="00000400000000000000" pitchFamily="2" charset="-78"/>
              </a:rPr>
              <a:t>ارتفاع </a:t>
            </a:r>
            <a:r>
              <a:rPr lang="en-US" sz="2400" dirty="0" smtClean="0">
                <a:cs typeface="B Nazanin" panose="00000400000000000000" pitchFamily="2" charset="-78"/>
              </a:rPr>
              <a:t>h</a:t>
            </a:r>
            <a:r>
              <a:rPr lang="fa-IR" sz="2400" dirty="0" smtClean="0">
                <a:cs typeface="B Nazanin" panose="00000400000000000000" pitchFamily="2" charset="-78"/>
              </a:rPr>
              <a:t> برابر خواهد بود</a:t>
            </a:r>
          </a:p>
          <a:p>
            <a:pPr algn="ctr" rtl="1">
              <a:lnSpc>
                <a:spcPct val="150000"/>
              </a:lnSpc>
            </a:pPr>
            <a:r>
              <a:rPr lang="en-US" sz="2400" dirty="0"/>
              <a:t>1 + 2 + 4 + .. + 2</a:t>
            </a:r>
            <a:r>
              <a:rPr lang="en-US" sz="2400" baseline="30000" dirty="0"/>
              <a:t>h-1</a:t>
            </a:r>
            <a:endParaRPr lang="fa-IR" sz="2400" dirty="0">
              <a:cs typeface="B Nazanin" panose="00000400000000000000" pitchFamily="2" charset="-78"/>
            </a:endParaRPr>
          </a:p>
          <a:p>
            <a:pPr algn="r" rtl="1">
              <a:lnSpc>
                <a:spcPct val="150000"/>
              </a:lnSpc>
            </a:pPr>
            <a:endParaRPr lang="fa-IR" sz="2400" dirty="0" smtClean="0">
              <a:cs typeface="B Nazanin" panose="00000400000000000000" pitchFamily="2" charset="-78"/>
            </a:endParaRPr>
          </a:p>
          <a:p>
            <a:pPr marL="342900" indent="-342900" algn="r" rtl="1">
              <a:lnSpc>
                <a:spcPct val="150000"/>
              </a:lnSpc>
              <a:buFont typeface="Wingdings" panose="05000000000000000000" pitchFamily="2" charset="2"/>
              <a:buChar char="v"/>
            </a:pPr>
            <a:r>
              <a:rPr lang="fa-IR" sz="2400" dirty="0" smtClean="0">
                <a:cs typeface="B Nazanin" panose="00000400000000000000" pitchFamily="2" charset="-78"/>
              </a:rPr>
              <a:t>این </a:t>
            </a:r>
            <a:r>
              <a:rPr lang="fa-IR" sz="2400" dirty="0">
                <a:cs typeface="B Nazanin" panose="00000400000000000000" pitchFamily="2" charset="-78"/>
              </a:rPr>
              <a:t>یک سری هندسی ساده با </a:t>
            </a:r>
            <a:r>
              <a:rPr lang="fa-IR" sz="2400" smtClean="0">
                <a:cs typeface="B Nazanin" panose="00000400000000000000" pitchFamily="2" charset="-78"/>
              </a:rPr>
              <a:t>قدر نسبت 2 است </a:t>
            </a:r>
            <a:r>
              <a:rPr lang="fa-IR" sz="2400" dirty="0">
                <a:cs typeface="B Nazanin" panose="00000400000000000000" pitchFamily="2" charset="-78"/>
              </a:rPr>
              <a:t>و مجموع این </a:t>
            </a:r>
            <a:r>
              <a:rPr lang="fa-IR" sz="2400" dirty="0" smtClean="0">
                <a:cs typeface="B Nazanin" panose="00000400000000000000" pitchFamily="2" charset="-78"/>
              </a:rPr>
              <a:t>سری برابر با </a:t>
            </a:r>
            <a:r>
              <a:rPr lang="en-US" sz="2400" b="1" dirty="0"/>
              <a:t>2</a:t>
            </a:r>
            <a:r>
              <a:rPr lang="en-US" sz="2400" b="1" baseline="30000" dirty="0"/>
              <a:t>h</a:t>
            </a:r>
            <a:r>
              <a:rPr lang="en-US" sz="2400" b="1" dirty="0"/>
              <a:t>– </a:t>
            </a:r>
            <a:r>
              <a:rPr lang="en-US" sz="2400" b="1" dirty="0" smtClean="0"/>
              <a:t>1</a:t>
            </a:r>
            <a:r>
              <a:rPr lang="fa-IR" sz="2400" b="1" dirty="0" smtClean="0"/>
              <a:t> </a:t>
            </a:r>
            <a:r>
              <a:rPr lang="fa-IR" sz="2400" dirty="0">
                <a:cs typeface="B Nazanin" panose="00000400000000000000" pitchFamily="2" charset="-78"/>
              </a:rPr>
              <a:t>خواهد بود.</a:t>
            </a:r>
          </a:p>
          <a:p>
            <a:pPr marL="342900" indent="-342900" algn="r" rtl="1">
              <a:lnSpc>
                <a:spcPct val="150000"/>
              </a:lnSpc>
              <a:buFont typeface="Wingdings" panose="05000000000000000000" pitchFamily="2" charset="2"/>
              <a:buChar char="v"/>
            </a:pPr>
            <a:r>
              <a:rPr lang="fa-IR" sz="2400" dirty="0" smtClean="0">
                <a:cs typeface="B Nazanin" panose="00000400000000000000" pitchFamily="2" charset="-78"/>
              </a:rPr>
              <a:t>در </a:t>
            </a:r>
            <a:r>
              <a:rPr lang="fa-IR" sz="2400" dirty="0">
                <a:cs typeface="B Nazanin" panose="00000400000000000000" pitchFamily="2" charset="-78"/>
              </a:rPr>
              <a:t>برخی کتاب ها </a:t>
            </a:r>
            <a:r>
              <a:rPr lang="fa-IR" sz="2400" dirty="0" smtClean="0">
                <a:cs typeface="B Nazanin" panose="00000400000000000000" pitchFamily="2" charset="-78"/>
              </a:rPr>
              <a:t>ارتفاع ریشه </a:t>
            </a:r>
            <a:r>
              <a:rPr lang="fa-IR" sz="2400" dirty="0">
                <a:cs typeface="B Nazanin" panose="00000400000000000000" pitchFamily="2" charset="-78"/>
              </a:rPr>
              <a:t>0 در نظر گرفته شده است. در این </a:t>
            </a:r>
            <a:r>
              <a:rPr lang="fa-IR" sz="2400" dirty="0" smtClean="0">
                <a:cs typeface="B Nazanin" panose="00000400000000000000" pitchFamily="2" charset="-78"/>
              </a:rPr>
              <a:t>صورت فرمول فوق به صورت  </a:t>
            </a:r>
            <a:r>
              <a:rPr lang="en-US" sz="2400" b="1" dirty="0"/>
              <a:t>2</a:t>
            </a:r>
            <a:r>
              <a:rPr lang="en-US" sz="2400" b="1" baseline="30000" dirty="0"/>
              <a:t>h+1</a:t>
            </a:r>
            <a:r>
              <a:rPr lang="en-US" sz="2400" b="1" dirty="0"/>
              <a:t> – </a:t>
            </a:r>
            <a:r>
              <a:rPr lang="en-US" sz="2400" b="1" dirty="0" smtClean="0"/>
              <a:t>1</a:t>
            </a:r>
            <a:r>
              <a:rPr lang="fa-IR" sz="2400" dirty="0" smtClean="0">
                <a:cs typeface="B Nazanin" panose="00000400000000000000" pitchFamily="2" charset="-78"/>
              </a:rPr>
              <a:t> خواهد بود.</a:t>
            </a:r>
            <a:endParaRPr lang="en-US" sz="2400" b="1" dirty="0">
              <a:cs typeface="B Nazanin" panose="00000400000000000000" pitchFamily="2" charset="-78"/>
            </a:endParaRPr>
          </a:p>
        </p:txBody>
      </p:sp>
      <p:sp>
        <p:nvSpPr>
          <p:cNvPr id="8" name="Slide Number Placeholder 7"/>
          <p:cNvSpPr>
            <a:spLocks noGrp="1"/>
          </p:cNvSpPr>
          <p:nvPr>
            <p:ph type="sldNum" sz="quarter" idx="12"/>
          </p:nvPr>
        </p:nvSpPr>
        <p:spPr/>
        <p:txBody>
          <a:bodyPr/>
          <a:lstStyle/>
          <a:p>
            <a:fld id="{EA59E14A-CF6C-4BA0-B9C8-7EB443BEE51E}" type="slidenum">
              <a:rPr lang="en-US" smtClean="0"/>
              <a:t>36</a:t>
            </a:fld>
            <a:endParaRPr lang="en-US"/>
          </a:p>
        </p:txBody>
      </p:sp>
    </p:spTree>
    <p:extLst>
      <p:ext uri="{BB962C8B-B14F-4D97-AF65-F5344CB8AC3E}">
        <p14:creationId xmlns:p14="http://schemas.microsoft.com/office/powerpoint/2010/main" val="21912001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179" y="118993"/>
            <a:ext cx="3202999" cy="646331"/>
          </a:xfrm>
          <a:prstGeom prst="rect">
            <a:avLst/>
          </a:prstGeom>
        </p:spPr>
        <p:txBody>
          <a:bodyPr wrap="square">
            <a:spAutoFit/>
          </a:bodyPr>
          <a:lstStyle/>
          <a:p>
            <a:r>
              <a:rPr lang="en-US" sz="3600" b="1" dirty="0" smtClean="0">
                <a:ln w="22225">
                  <a:solidFill>
                    <a:schemeClr val="accent2"/>
                  </a:solidFill>
                  <a:prstDash val="solid"/>
                </a:ln>
                <a:solidFill>
                  <a:schemeClr val="accent2">
                    <a:lumMod val="40000"/>
                    <a:lumOff val="60000"/>
                  </a:schemeClr>
                </a:solidFill>
              </a:rPr>
              <a:t>Property</a:t>
            </a:r>
            <a:endParaRPr lang="en-US" sz="3600" b="1" dirty="0">
              <a:ln w="22225">
                <a:solidFill>
                  <a:schemeClr val="accent2"/>
                </a:solidFill>
                <a:prstDash val="solid"/>
              </a:ln>
              <a:solidFill>
                <a:schemeClr val="accent2">
                  <a:lumMod val="40000"/>
                  <a:lumOff val="60000"/>
                </a:schemeClr>
              </a:solidFill>
            </a:endParaRPr>
          </a:p>
        </p:txBody>
      </p:sp>
      <p:sp>
        <p:nvSpPr>
          <p:cNvPr id="3" name="Rectangle 2"/>
          <p:cNvSpPr/>
          <p:nvPr/>
        </p:nvSpPr>
        <p:spPr>
          <a:xfrm>
            <a:off x="1744733" y="881585"/>
            <a:ext cx="9740167" cy="461665"/>
          </a:xfrm>
          <a:prstGeom prst="rect">
            <a:avLst/>
          </a:prstGeom>
        </p:spPr>
        <p:txBody>
          <a:bodyPr wrap="none">
            <a:spAutoFit/>
          </a:bodyPr>
          <a:lstStyle/>
          <a:p>
            <a:pPr algn="just" rtl="1"/>
            <a:r>
              <a:rPr lang="fa-IR" sz="2400" b="1" dirty="0">
                <a:cs typeface="B Nazanin" panose="00000400000000000000" pitchFamily="2" charset="-78"/>
              </a:rPr>
              <a:t>در یک درخت باینری با </a:t>
            </a:r>
            <a:r>
              <a:rPr lang="en-US" sz="2400" b="1" dirty="0" smtClean="0">
                <a:cs typeface="B Nazanin" panose="00000400000000000000" pitchFamily="2" charset="-78"/>
              </a:rPr>
              <a:t>N</a:t>
            </a:r>
            <a:r>
              <a:rPr lang="fa-IR" sz="2400" b="1" dirty="0" smtClean="0">
                <a:cs typeface="B Nazanin" panose="00000400000000000000" pitchFamily="2" charset="-78"/>
              </a:rPr>
              <a:t> گره</a:t>
            </a:r>
            <a:r>
              <a:rPr lang="fa-IR" sz="2400" b="1" dirty="0">
                <a:cs typeface="B Nazanin" panose="00000400000000000000" pitchFamily="2" charset="-78"/>
              </a:rPr>
              <a:t>، حداقل ارتفاع ممکن یا حداقل تعداد </a:t>
            </a:r>
            <a:r>
              <a:rPr lang="fa-IR" sz="2400" b="1" dirty="0" smtClean="0">
                <a:cs typeface="B Nazanin" panose="00000400000000000000" pitchFamily="2" charset="-78"/>
              </a:rPr>
              <a:t>سطوح</a:t>
            </a:r>
            <a:r>
              <a:rPr lang="en-US" sz="2400" b="1" dirty="0" smtClean="0"/>
              <a:t>Log</a:t>
            </a:r>
            <a:r>
              <a:rPr lang="en-US" sz="2400" b="1" baseline="-25000" dirty="0" smtClean="0"/>
              <a:t>2</a:t>
            </a:r>
            <a:r>
              <a:rPr lang="en-US" sz="2400" b="1" dirty="0" smtClean="0"/>
              <a:t>(N+1)</a:t>
            </a:r>
            <a:r>
              <a:rPr lang="en-US" sz="2400" b="1" dirty="0" smtClean="0">
                <a:cs typeface="B Nazanin" panose="00000400000000000000" pitchFamily="2" charset="-78"/>
              </a:rPr>
              <a:t> </a:t>
            </a:r>
            <a:r>
              <a:rPr lang="fa-IR" sz="2400" b="1" dirty="0" smtClean="0">
                <a:cs typeface="B Nazanin" panose="00000400000000000000" pitchFamily="2" charset="-78"/>
              </a:rPr>
              <a:t> است</a:t>
            </a:r>
            <a:r>
              <a:rPr lang="fa-IR" sz="2400" b="1" dirty="0">
                <a:cs typeface="B Nazanin" panose="00000400000000000000" pitchFamily="2" charset="-78"/>
              </a:rPr>
              <a:t>:</a:t>
            </a:r>
            <a:endParaRPr lang="en-US" sz="2400" b="1" dirty="0">
              <a:cs typeface="B Nazanin" panose="00000400000000000000" pitchFamily="2" charset="-78"/>
            </a:endParaRPr>
          </a:p>
        </p:txBody>
      </p:sp>
      <p:sp>
        <p:nvSpPr>
          <p:cNvPr id="4" name="Rectangle 3"/>
          <p:cNvSpPr/>
          <p:nvPr/>
        </p:nvSpPr>
        <p:spPr>
          <a:xfrm>
            <a:off x="873457" y="1343250"/>
            <a:ext cx="10836322" cy="1754326"/>
          </a:xfrm>
          <a:prstGeom prst="rect">
            <a:avLst/>
          </a:prstGeom>
        </p:spPr>
        <p:txBody>
          <a:bodyPr wrap="square">
            <a:spAutoFit/>
          </a:bodyPr>
          <a:lstStyle/>
          <a:p>
            <a:pPr marL="342900" indent="-342900" algn="r" rtl="1">
              <a:lnSpc>
                <a:spcPct val="150000"/>
              </a:lnSpc>
              <a:buFont typeface="Wingdings" panose="05000000000000000000" pitchFamily="2" charset="2"/>
              <a:buChar char="v"/>
            </a:pPr>
            <a:r>
              <a:rPr lang="fa-IR" sz="2400" dirty="0">
                <a:cs typeface="B Nazanin" panose="00000400000000000000" pitchFamily="2" charset="-78"/>
              </a:rPr>
              <a:t>هر سطح باید حداقل یک عنصر داشته باشد، بنابراین ارتفاع نمی تواند بیشتر </a:t>
            </a:r>
            <a:r>
              <a:rPr lang="fa-IR" sz="2400" dirty="0" smtClean="0">
                <a:cs typeface="B Nazanin" panose="00000400000000000000" pitchFamily="2" charset="-78"/>
              </a:rPr>
              <a:t>از</a:t>
            </a:r>
            <a:r>
              <a:rPr lang="en-US" sz="2400" dirty="0" smtClean="0">
                <a:cs typeface="B Nazanin" panose="00000400000000000000" pitchFamily="2" charset="-78"/>
              </a:rPr>
              <a:t>N </a:t>
            </a:r>
            <a:r>
              <a:rPr lang="fa-IR" sz="2400" dirty="0" smtClean="0">
                <a:cs typeface="B Nazanin" panose="00000400000000000000" pitchFamily="2" charset="-78"/>
              </a:rPr>
              <a:t> باشد</a:t>
            </a:r>
            <a:r>
              <a:rPr lang="fa-IR" sz="2400" dirty="0">
                <a:cs typeface="B Nazanin" panose="00000400000000000000" pitchFamily="2" charset="-78"/>
              </a:rPr>
              <a:t>. </a:t>
            </a:r>
            <a:endParaRPr lang="fa-IR" sz="2400" dirty="0" smtClean="0">
              <a:cs typeface="B Nazanin" panose="00000400000000000000" pitchFamily="2" charset="-78"/>
            </a:endParaRPr>
          </a:p>
          <a:p>
            <a:pPr marL="342900" indent="-342900" algn="r" rtl="1">
              <a:lnSpc>
                <a:spcPct val="150000"/>
              </a:lnSpc>
              <a:buFont typeface="Wingdings" panose="05000000000000000000" pitchFamily="2" charset="2"/>
              <a:buChar char="v"/>
            </a:pPr>
            <a:r>
              <a:rPr lang="fa-IR" sz="2400" dirty="0" smtClean="0">
                <a:cs typeface="B Nazanin" panose="00000400000000000000" pitchFamily="2" charset="-78"/>
              </a:rPr>
              <a:t>یک </a:t>
            </a:r>
            <a:r>
              <a:rPr lang="fa-IR" sz="2400" dirty="0">
                <a:cs typeface="B Nazanin" panose="00000400000000000000" pitchFamily="2" charset="-78"/>
              </a:rPr>
              <a:t>درخت باینری با </a:t>
            </a:r>
            <a:r>
              <a:rPr lang="fa-IR" sz="2400" dirty="0" smtClean="0">
                <a:cs typeface="B Nazanin" panose="00000400000000000000" pitchFamily="2" charset="-78"/>
              </a:rPr>
              <a:t>ارتفاع </a:t>
            </a:r>
            <a:r>
              <a:rPr lang="en-US" sz="2400" dirty="0" smtClean="0">
                <a:cs typeface="B Nazanin" panose="00000400000000000000" pitchFamily="2" charset="-78"/>
              </a:rPr>
              <a:t>h</a:t>
            </a:r>
            <a:r>
              <a:rPr lang="fa-IR" sz="2400" dirty="0" smtClean="0">
                <a:cs typeface="B Nazanin" panose="00000400000000000000" pitchFamily="2" charset="-78"/>
              </a:rPr>
              <a:t> می </a:t>
            </a:r>
            <a:r>
              <a:rPr lang="fa-IR" sz="2400" dirty="0">
                <a:cs typeface="B Nazanin" panose="00000400000000000000" pitchFamily="2" charset="-78"/>
              </a:rPr>
              <a:t>تواند </a:t>
            </a:r>
            <a:r>
              <a:rPr lang="fa-IR" sz="2400" dirty="0" smtClean="0">
                <a:cs typeface="B Nazanin" panose="00000400000000000000" pitchFamily="2" charset="-78"/>
              </a:rPr>
              <a:t>حداکثر </a:t>
            </a:r>
            <a:r>
              <a:rPr lang="en-US" sz="2400" dirty="0"/>
              <a:t>2</a:t>
            </a:r>
            <a:r>
              <a:rPr lang="en-US" sz="2400" baseline="30000" dirty="0"/>
              <a:t>h</a:t>
            </a:r>
            <a:r>
              <a:rPr lang="en-US" sz="2400" dirty="0"/>
              <a:t> – </a:t>
            </a:r>
            <a:r>
              <a:rPr lang="en-US" sz="2400" dirty="0" smtClean="0"/>
              <a:t>1</a:t>
            </a:r>
            <a:r>
              <a:rPr lang="fa-IR" sz="2400" dirty="0" smtClean="0">
                <a:cs typeface="B Nazanin" panose="00000400000000000000" pitchFamily="2" charset="-78"/>
              </a:rPr>
              <a:t> گره </a:t>
            </a:r>
            <a:r>
              <a:rPr lang="fa-IR" sz="2400" dirty="0">
                <a:cs typeface="B Nazanin" panose="00000400000000000000" pitchFamily="2" charset="-78"/>
              </a:rPr>
              <a:t>داشته </a:t>
            </a:r>
            <a:r>
              <a:rPr lang="fa-IR" sz="2400" dirty="0" smtClean="0">
                <a:cs typeface="B Nazanin" panose="00000400000000000000" pitchFamily="2" charset="-78"/>
              </a:rPr>
              <a:t>باشد. </a:t>
            </a:r>
            <a:r>
              <a:rPr lang="fa-IR" sz="2400" dirty="0">
                <a:cs typeface="B Nazanin" panose="00000400000000000000" pitchFamily="2" charset="-78"/>
              </a:rPr>
              <a:t>بنابراین تعداد گره ها کمتر یا مساوی این مقدار حداکثر خواهد </a:t>
            </a:r>
            <a:r>
              <a:rPr lang="fa-IR" sz="2400" dirty="0" smtClean="0">
                <a:cs typeface="B Nazanin" panose="00000400000000000000" pitchFamily="2" charset="-78"/>
              </a:rPr>
              <a:t>بود</a:t>
            </a:r>
            <a:r>
              <a:rPr lang="fa-IR" sz="2400" dirty="0">
                <a:cs typeface="B Nazanin" panose="00000400000000000000" pitchFamily="2" charset="-78"/>
              </a:rPr>
              <a:t>.</a:t>
            </a:r>
          </a:p>
        </p:txBody>
      </p:sp>
      <p:sp>
        <p:nvSpPr>
          <p:cNvPr id="8" name="Slide Number Placeholder 7"/>
          <p:cNvSpPr>
            <a:spLocks noGrp="1"/>
          </p:cNvSpPr>
          <p:nvPr>
            <p:ph type="sldNum" sz="quarter" idx="12"/>
          </p:nvPr>
        </p:nvSpPr>
        <p:spPr/>
        <p:txBody>
          <a:bodyPr/>
          <a:lstStyle/>
          <a:p>
            <a:fld id="{EA59E14A-CF6C-4BA0-B9C8-7EB443BEE51E}" type="slidenum">
              <a:rPr lang="en-US" smtClean="0"/>
              <a:t>37</a:t>
            </a:fld>
            <a:endParaRPr lang="en-US"/>
          </a:p>
        </p:txBody>
      </p:sp>
      <p:pic>
        <p:nvPicPr>
          <p:cNvPr id="6" name="Picture 5"/>
          <p:cNvPicPr>
            <a:picLocks noChangeAspect="1"/>
          </p:cNvPicPr>
          <p:nvPr/>
        </p:nvPicPr>
        <p:blipFill>
          <a:blip r:embed="rId2"/>
          <a:stretch>
            <a:fillRect/>
          </a:stretch>
        </p:blipFill>
        <p:spPr>
          <a:xfrm>
            <a:off x="1302775" y="3152118"/>
            <a:ext cx="7021418" cy="2983697"/>
          </a:xfrm>
          <a:prstGeom prst="rect">
            <a:avLst/>
          </a:prstGeom>
        </p:spPr>
      </p:pic>
    </p:spTree>
    <p:extLst>
      <p:ext uri="{BB962C8B-B14F-4D97-AF65-F5344CB8AC3E}">
        <p14:creationId xmlns:p14="http://schemas.microsoft.com/office/powerpoint/2010/main" val="3791455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7439" y="1167552"/>
            <a:ext cx="11300575" cy="4524315"/>
          </a:xfrm>
          <a:prstGeom prst="rect">
            <a:avLst/>
          </a:prstGeom>
        </p:spPr>
        <p:txBody>
          <a:bodyPr wrap="square">
            <a:spAutoFit/>
          </a:bodyPr>
          <a:lstStyle/>
          <a:p>
            <a:pPr marL="342900" indent="-342900" algn="r" rtl="1">
              <a:lnSpc>
                <a:spcPct val="150000"/>
              </a:lnSpc>
              <a:buFont typeface="Wingdings" panose="05000000000000000000" pitchFamily="2" charset="2"/>
              <a:buChar char="v"/>
            </a:pPr>
            <a:r>
              <a:rPr lang="fa-IR" sz="2400" b="1" dirty="0">
                <a:cs typeface="B Nazanin" panose="00000400000000000000" pitchFamily="2" charset="-78"/>
              </a:rPr>
              <a:t>یک درخت باینری با </a:t>
            </a:r>
            <a:r>
              <a:rPr lang="fa-IR" sz="2400" b="1" dirty="0" smtClean="0">
                <a:cs typeface="B Nazanin" panose="00000400000000000000" pitchFamily="2" charset="-78"/>
              </a:rPr>
              <a:t>تعداد </a:t>
            </a:r>
            <a:r>
              <a:rPr lang="en-US" sz="2400" b="1" dirty="0" smtClean="0">
                <a:cs typeface="B Nazanin" panose="00000400000000000000" pitchFamily="2" charset="-78"/>
              </a:rPr>
              <a:t>L</a:t>
            </a:r>
            <a:r>
              <a:rPr lang="fa-IR" sz="2400" b="1" dirty="0" smtClean="0">
                <a:cs typeface="B Nazanin" panose="00000400000000000000" pitchFamily="2" charset="-78"/>
              </a:rPr>
              <a:t> برگ، دارای حداقل </a:t>
            </a:r>
            <a:r>
              <a:rPr lang="en-US" sz="2400" b="1" dirty="0">
                <a:cs typeface="B Nazanin" panose="00000400000000000000" pitchFamily="2" charset="-78"/>
              </a:rPr>
              <a:t>| Log</a:t>
            </a:r>
            <a:r>
              <a:rPr lang="en-US" sz="2400" b="1" baseline="-25000" dirty="0">
                <a:cs typeface="B Nazanin" panose="00000400000000000000" pitchFamily="2" charset="-78"/>
              </a:rPr>
              <a:t>2</a:t>
            </a:r>
            <a:r>
              <a:rPr lang="en-US" sz="2400" b="1" dirty="0">
                <a:cs typeface="B Nazanin" panose="00000400000000000000" pitchFamily="2" charset="-78"/>
              </a:rPr>
              <a:t>L |+ 1 </a:t>
            </a:r>
            <a:r>
              <a:rPr lang="fa-IR" sz="2400" b="1" dirty="0" smtClean="0">
                <a:cs typeface="B Nazanin" panose="00000400000000000000" pitchFamily="2" charset="-78"/>
              </a:rPr>
              <a:t> سطح می باشد.</a:t>
            </a:r>
            <a:endParaRPr lang="fa-IR" sz="2400" b="1" dirty="0">
              <a:cs typeface="B Nazanin" panose="00000400000000000000" pitchFamily="2" charset="-78"/>
            </a:endParaRPr>
          </a:p>
          <a:p>
            <a:pPr marL="342900" indent="-342900" algn="r" rtl="1">
              <a:lnSpc>
                <a:spcPct val="150000"/>
              </a:lnSpc>
              <a:buFont typeface="Wingdings" panose="05000000000000000000" pitchFamily="2" charset="2"/>
              <a:buChar char="v"/>
            </a:pPr>
            <a:r>
              <a:rPr lang="fa-IR" sz="2400" b="1" dirty="0" smtClean="0">
                <a:cs typeface="B Nazanin" panose="00000400000000000000" pitchFamily="2" charset="-78"/>
              </a:rPr>
              <a:t>در </a:t>
            </a:r>
            <a:r>
              <a:rPr lang="fa-IR" sz="2400" b="1" dirty="0">
                <a:cs typeface="B Nazanin" panose="00000400000000000000" pitchFamily="2" charset="-78"/>
              </a:rPr>
              <a:t>یک درخت دودویی که در آن هر گره 0 یا 2 فرزند دارد، تعداد گره های برگ همیشه </a:t>
            </a:r>
            <a:r>
              <a:rPr lang="fa-IR" sz="2400" b="1" dirty="0" smtClean="0">
                <a:cs typeface="B Nazanin" panose="00000400000000000000" pitchFamily="2" charset="-78"/>
              </a:rPr>
              <a:t>یکی </a:t>
            </a:r>
            <a:r>
              <a:rPr lang="fa-IR" sz="2400" b="1" dirty="0">
                <a:cs typeface="B Nazanin" panose="00000400000000000000" pitchFamily="2" charset="-78"/>
              </a:rPr>
              <a:t>بیشتر از گره های دارای دو فرزند است</a:t>
            </a:r>
            <a:r>
              <a:rPr lang="fa-IR" sz="2400" b="1" dirty="0" smtClean="0">
                <a:cs typeface="B Nazanin" panose="00000400000000000000" pitchFamily="2" charset="-78"/>
              </a:rPr>
              <a:t>.</a:t>
            </a:r>
          </a:p>
          <a:p>
            <a:pPr marL="342900" indent="-342900" algn="r" rtl="1">
              <a:lnSpc>
                <a:spcPct val="150000"/>
              </a:lnSpc>
              <a:buFont typeface="Wingdings" panose="05000000000000000000" pitchFamily="2" charset="2"/>
              <a:buChar char="v"/>
            </a:pPr>
            <a:r>
              <a:rPr lang="fa-IR" sz="2400" b="1" dirty="0">
                <a:cs typeface="B Nazanin" panose="00000400000000000000" pitchFamily="2" charset="-78"/>
              </a:rPr>
              <a:t>در یک درخت باینری غیر خالی، </a:t>
            </a:r>
            <a:r>
              <a:rPr lang="fa-IR" sz="2400" b="1" dirty="0" smtClean="0">
                <a:cs typeface="B Nazanin" panose="00000400000000000000" pitchFamily="2" charset="-78"/>
              </a:rPr>
              <a:t>اگر</a:t>
            </a:r>
            <a:r>
              <a:rPr lang="en-US" sz="2400" b="1" dirty="0" smtClean="0">
                <a:cs typeface="B Nazanin" panose="00000400000000000000" pitchFamily="2" charset="-78"/>
              </a:rPr>
              <a:t>n </a:t>
            </a:r>
            <a:r>
              <a:rPr lang="fa-IR" sz="2400" b="1" dirty="0" smtClean="0">
                <a:cs typeface="B Nazanin" panose="00000400000000000000" pitchFamily="2" charset="-78"/>
              </a:rPr>
              <a:t> تعداد </a:t>
            </a:r>
            <a:r>
              <a:rPr lang="fa-IR" sz="2400" b="1" dirty="0">
                <a:cs typeface="B Nazanin" panose="00000400000000000000" pitchFamily="2" charset="-78"/>
              </a:rPr>
              <a:t>کل گره ها </a:t>
            </a:r>
            <a:r>
              <a:rPr lang="fa-IR" sz="2400" b="1" dirty="0" smtClean="0">
                <a:cs typeface="B Nazanin" panose="00000400000000000000" pitchFamily="2" charset="-78"/>
              </a:rPr>
              <a:t>و</a:t>
            </a:r>
            <a:r>
              <a:rPr lang="en-US" sz="2400" b="1" dirty="0" smtClean="0">
                <a:cs typeface="B Nazanin" panose="00000400000000000000" pitchFamily="2" charset="-78"/>
              </a:rPr>
              <a:t>e </a:t>
            </a:r>
            <a:r>
              <a:rPr lang="fa-IR" sz="2400" b="1" dirty="0" smtClean="0">
                <a:cs typeface="B Nazanin" panose="00000400000000000000" pitchFamily="2" charset="-78"/>
              </a:rPr>
              <a:t> تعداد </a:t>
            </a:r>
            <a:r>
              <a:rPr lang="fa-IR" sz="2400" b="1" dirty="0">
                <a:cs typeface="B Nazanin" panose="00000400000000000000" pitchFamily="2" charset="-78"/>
              </a:rPr>
              <a:t>کل یال ها </a:t>
            </a:r>
            <a:r>
              <a:rPr lang="fa-IR" sz="2400" b="1" dirty="0" smtClean="0">
                <a:cs typeface="B Nazanin" panose="00000400000000000000" pitchFamily="2" charset="-78"/>
              </a:rPr>
              <a:t>باشد، آنگاه: </a:t>
            </a:r>
            <a:r>
              <a:rPr lang="en-US" sz="2400" b="1" dirty="0" smtClean="0">
                <a:cs typeface="B Nazanin" panose="00000400000000000000" pitchFamily="2" charset="-78"/>
              </a:rPr>
              <a:t>e </a:t>
            </a:r>
            <a:r>
              <a:rPr lang="en-US" sz="2400" b="1" dirty="0">
                <a:cs typeface="B Nazanin" panose="00000400000000000000" pitchFamily="2" charset="-78"/>
              </a:rPr>
              <a:t>= </a:t>
            </a:r>
            <a:r>
              <a:rPr lang="en-US" sz="2400" b="1" dirty="0" smtClean="0">
                <a:cs typeface="B Nazanin" panose="00000400000000000000" pitchFamily="2" charset="-78"/>
              </a:rPr>
              <a:t>n-1</a:t>
            </a:r>
            <a:r>
              <a:rPr lang="fa-IR" sz="2400" b="1" dirty="0" smtClean="0">
                <a:cs typeface="B Nazanin" panose="00000400000000000000" pitchFamily="2" charset="-78"/>
              </a:rPr>
              <a:t> </a:t>
            </a:r>
          </a:p>
          <a:p>
            <a:pPr marL="342900" indent="-342900" algn="r" rtl="1">
              <a:lnSpc>
                <a:spcPct val="150000"/>
              </a:lnSpc>
              <a:buFont typeface="Wingdings" panose="05000000000000000000" pitchFamily="2" charset="2"/>
              <a:buChar char="v"/>
            </a:pPr>
            <a:r>
              <a:rPr lang="fa-IR" sz="2400" b="1" dirty="0">
                <a:cs typeface="B Nazanin" panose="00000400000000000000" pitchFamily="2" charset="-78"/>
              </a:rPr>
              <a:t>هر گره در یک درخت باینری دقیقاً یک والد دارد به استثنای گره ریشه. بنابراین اگر </a:t>
            </a:r>
            <a:r>
              <a:rPr lang="en-US" sz="2400" b="1" dirty="0">
                <a:cs typeface="B Nazanin" panose="00000400000000000000" pitchFamily="2" charset="-78"/>
              </a:rPr>
              <a:t>n </a:t>
            </a:r>
            <a:r>
              <a:rPr lang="fa-IR" sz="2400" b="1" dirty="0">
                <a:cs typeface="B Nazanin" panose="00000400000000000000" pitchFamily="2" charset="-78"/>
              </a:rPr>
              <a:t>تعداد کل گره ها باشد، </a:t>
            </a:r>
            <a:r>
              <a:rPr lang="en-US" sz="2400" b="1" dirty="0" smtClean="0">
                <a:cs typeface="B Nazanin" panose="00000400000000000000" pitchFamily="2" charset="-78"/>
              </a:rPr>
              <a:t>n-1</a:t>
            </a:r>
            <a:r>
              <a:rPr lang="fa-IR" sz="2400" b="1" dirty="0" smtClean="0">
                <a:cs typeface="B Nazanin" panose="00000400000000000000" pitchFamily="2" charset="-78"/>
              </a:rPr>
              <a:t> گره </a:t>
            </a:r>
            <a:r>
              <a:rPr lang="fa-IR" sz="2400" b="1" dirty="0">
                <a:cs typeface="B Nazanin" panose="00000400000000000000" pitchFamily="2" charset="-78"/>
              </a:rPr>
              <a:t>دقیقا یک والد دارند. بین هر </a:t>
            </a:r>
            <a:r>
              <a:rPr lang="fa-IR" sz="2400" b="1" dirty="0" smtClean="0">
                <a:cs typeface="B Nazanin" panose="00000400000000000000" pitchFamily="2" charset="-78"/>
              </a:rPr>
              <a:t>فرزند </a:t>
            </a:r>
            <a:r>
              <a:rPr lang="fa-IR" sz="2400" b="1" dirty="0">
                <a:cs typeface="B Nazanin" panose="00000400000000000000" pitchFamily="2" charset="-78"/>
              </a:rPr>
              <a:t>و والدینش فقط یک لبه وجود دارد. بنابراین تعداد کل یال </a:t>
            </a:r>
            <a:r>
              <a:rPr lang="fa-IR" sz="2400" b="1" dirty="0" smtClean="0">
                <a:cs typeface="B Nazanin" panose="00000400000000000000" pitchFamily="2" charset="-78"/>
              </a:rPr>
              <a:t>ها</a:t>
            </a:r>
            <a:r>
              <a:rPr lang="en-US" sz="2400" b="1" dirty="0" smtClean="0">
                <a:cs typeface="B Nazanin" panose="00000400000000000000" pitchFamily="2" charset="-78"/>
              </a:rPr>
              <a:t>n-1 </a:t>
            </a:r>
            <a:r>
              <a:rPr lang="fa-IR" sz="2400" b="1" dirty="0" smtClean="0">
                <a:cs typeface="B Nazanin" panose="00000400000000000000" pitchFamily="2" charset="-78"/>
              </a:rPr>
              <a:t> است</a:t>
            </a:r>
            <a:r>
              <a:rPr lang="fa-IR" sz="2400" b="1" dirty="0">
                <a:cs typeface="B Nazanin" panose="00000400000000000000" pitchFamily="2" charset="-78"/>
              </a:rPr>
              <a:t>.</a:t>
            </a:r>
            <a:endParaRPr lang="fa-IR" sz="2400" b="1" dirty="0" smtClean="0">
              <a:cs typeface="B Nazanin" panose="00000400000000000000" pitchFamily="2" charset="-78"/>
            </a:endParaRPr>
          </a:p>
          <a:p>
            <a:pPr marL="342900" indent="-342900" algn="r" rtl="1">
              <a:lnSpc>
                <a:spcPct val="150000"/>
              </a:lnSpc>
              <a:buFont typeface="Wingdings" panose="05000000000000000000" pitchFamily="2" charset="2"/>
              <a:buChar char="v"/>
            </a:pPr>
            <a:endParaRPr lang="en-US" sz="2400" b="1" dirty="0">
              <a:cs typeface="B Nazanin" panose="00000400000000000000" pitchFamily="2" charset="-78"/>
            </a:endParaRPr>
          </a:p>
        </p:txBody>
      </p:sp>
      <p:sp>
        <p:nvSpPr>
          <p:cNvPr id="7" name="Rectangle 6"/>
          <p:cNvSpPr/>
          <p:nvPr/>
        </p:nvSpPr>
        <p:spPr>
          <a:xfrm>
            <a:off x="277179" y="214529"/>
            <a:ext cx="3202999" cy="646331"/>
          </a:xfrm>
          <a:prstGeom prst="rect">
            <a:avLst/>
          </a:prstGeom>
        </p:spPr>
        <p:txBody>
          <a:bodyPr wrap="square">
            <a:spAutoFit/>
          </a:bodyPr>
          <a:lstStyle/>
          <a:p>
            <a:r>
              <a:rPr lang="en-US" sz="3600" b="1" dirty="0" smtClean="0">
                <a:ln w="22225">
                  <a:solidFill>
                    <a:schemeClr val="accent2"/>
                  </a:solidFill>
                  <a:prstDash val="solid"/>
                </a:ln>
                <a:solidFill>
                  <a:schemeClr val="accent2">
                    <a:lumMod val="40000"/>
                    <a:lumOff val="60000"/>
                  </a:schemeClr>
                </a:solidFill>
              </a:rPr>
              <a:t>Property</a:t>
            </a:r>
            <a:endParaRPr lang="en-US" sz="3600" b="1" dirty="0">
              <a:ln w="22225">
                <a:solidFill>
                  <a:schemeClr val="accent2"/>
                </a:solidFill>
                <a:prstDash val="solid"/>
              </a:ln>
              <a:solidFill>
                <a:schemeClr val="accent2">
                  <a:lumMod val="40000"/>
                  <a:lumOff val="60000"/>
                </a:schemeClr>
              </a:solidFill>
            </a:endParaRPr>
          </a:p>
        </p:txBody>
      </p:sp>
      <p:sp>
        <p:nvSpPr>
          <p:cNvPr id="3" name="Slide Number Placeholder 2"/>
          <p:cNvSpPr>
            <a:spLocks noGrp="1"/>
          </p:cNvSpPr>
          <p:nvPr>
            <p:ph type="sldNum" sz="quarter" idx="12"/>
          </p:nvPr>
        </p:nvSpPr>
        <p:spPr/>
        <p:txBody>
          <a:bodyPr/>
          <a:lstStyle/>
          <a:p>
            <a:fld id="{EA59E14A-CF6C-4BA0-B9C8-7EB443BEE51E}" type="slidenum">
              <a:rPr lang="en-US" smtClean="0"/>
              <a:t>38</a:t>
            </a:fld>
            <a:endParaRPr lang="en-US"/>
          </a:p>
        </p:txBody>
      </p:sp>
    </p:spTree>
    <p:extLst>
      <p:ext uri="{BB962C8B-B14F-4D97-AF65-F5344CB8AC3E}">
        <p14:creationId xmlns:p14="http://schemas.microsoft.com/office/powerpoint/2010/main" val="11530238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7346689" y="2283246"/>
            <a:ext cx="4486275" cy="3533775"/>
          </a:xfrm>
          <a:prstGeom prst="rect">
            <a:avLst/>
          </a:prstGeom>
        </p:spPr>
      </p:pic>
      <p:sp>
        <p:nvSpPr>
          <p:cNvPr id="3" name="Rectangle 2"/>
          <p:cNvSpPr/>
          <p:nvPr/>
        </p:nvSpPr>
        <p:spPr>
          <a:xfrm>
            <a:off x="673288" y="4616692"/>
            <a:ext cx="6096000" cy="1200329"/>
          </a:xfrm>
          <a:prstGeom prst="rect">
            <a:avLst/>
          </a:prstGeom>
        </p:spPr>
        <p:txBody>
          <a:bodyPr>
            <a:spAutoFit/>
          </a:bodyPr>
          <a:lstStyle/>
          <a:p>
            <a:r>
              <a:rPr lang="en-US" b="1" dirty="0"/>
              <a:t>Pre-order Traversal of the above tree: </a:t>
            </a:r>
            <a:r>
              <a:rPr lang="en-US" dirty="0"/>
              <a:t>1-2-4-5-3-6-7</a:t>
            </a:r>
            <a:br>
              <a:rPr lang="en-US" dirty="0"/>
            </a:br>
            <a:r>
              <a:rPr lang="en-US" b="1" dirty="0"/>
              <a:t>In-order Traversal of the above tree: </a:t>
            </a:r>
            <a:r>
              <a:rPr lang="en-US" dirty="0"/>
              <a:t>4-2-5-1-6-3-7</a:t>
            </a:r>
            <a:br>
              <a:rPr lang="en-US" dirty="0"/>
            </a:br>
            <a:r>
              <a:rPr lang="en-US" b="1" dirty="0"/>
              <a:t>Post-order Traversal of the above tree: </a:t>
            </a:r>
            <a:r>
              <a:rPr lang="en-US" dirty="0"/>
              <a:t>4-5-2-6-7-3-1</a:t>
            </a:r>
            <a:br>
              <a:rPr lang="en-US" dirty="0"/>
            </a:br>
            <a:r>
              <a:rPr lang="en-US" b="1" dirty="0"/>
              <a:t>Level-order Traversal of the above tree:</a:t>
            </a:r>
            <a:r>
              <a:rPr lang="en-US" dirty="0"/>
              <a:t> 1-2-3-4-5-6-7</a:t>
            </a:r>
          </a:p>
        </p:txBody>
      </p:sp>
      <p:sp>
        <p:nvSpPr>
          <p:cNvPr id="4" name="Rectangle 3"/>
          <p:cNvSpPr/>
          <p:nvPr/>
        </p:nvSpPr>
        <p:spPr>
          <a:xfrm>
            <a:off x="487037" y="1534019"/>
            <a:ext cx="6468502" cy="2246769"/>
          </a:xfrm>
          <a:prstGeom prst="rect">
            <a:avLst/>
          </a:prstGeom>
        </p:spPr>
        <p:txBody>
          <a:bodyPr wrap="none">
            <a:spAutoFit/>
          </a:bodyPr>
          <a:lstStyle/>
          <a:p>
            <a:pPr marL="285750" indent="-285750">
              <a:buFont typeface="Arial" panose="020B0604020202020204" pitchFamily="34" charset="0"/>
              <a:buChar char="•"/>
            </a:pPr>
            <a:r>
              <a:rPr lang="en-US" sz="2000" dirty="0" smtClean="0"/>
              <a:t>Tree </a:t>
            </a:r>
            <a:r>
              <a:rPr lang="en-US" sz="2000" dirty="0"/>
              <a:t>Traversal using Depth-First Search (DFS) </a:t>
            </a:r>
            <a:r>
              <a:rPr lang="en-US" sz="2000" dirty="0" smtClean="0"/>
              <a:t>algorithm</a:t>
            </a:r>
          </a:p>
          <a:p>
            <a:pPr marL="742950" lvl="1" indent="-285750">
              <a:buFont typeface="Wingdings" panose="05000000000000000000" pitchFamily="2" charset="2"/>
              <a:buChar char="§"/>
            </a:pPr>
            <a:r>
              <a:rPr lang="en-US" sz="2000" dirty="0"/>
              <a:t>Preorder Traversal (current-left-right</a:t>
            </a:r>
            <a:r>
              <a:rPr lang="en-US" sz="2000" dirty="0" smtClean="0"/>
              <a:t>)</a:t>
            </a:r>
          </a:p>
          <a:p>
            <a:pPr marL="742950" lvl="1" indent="-285750">
              <a:buFont typeface="Wingdings" panose="05000000000000000000" pitchFamily="2" charset="2"/>
              <a:buChar char="§"/>
            </a:pPr>
            <a:r>
              <a:rPr lang="en-US" sz="2000" dirty="0" err="1" smtClean="0"/>
              <a:t>Inorder</a:t>
            </a:r>
            <a:r>
              <a:rPr lang="en-US" sz="2000" dirty="0" smtClean="0"/>
              <a:t> </a:t>
            </a:r>
            <a:r>
              <a:rPr lang="en-US" sz="2000" dirty="0"/>
              <a:t>Traversal (</a:t>
            </a:r>
            <a:r>
              <a:rPr lang="en-US" sz="2000" dirty="0" smtClean="0"/>
              <a:t>left-current-right)</a:t>
            </a:r>
          </a:p>
          <a:p>
            <a:pPr marL="742950" lvl="1" indent="-285750">
              <a:buFont typeface="Wingdings" panose="05000000000000000000" pitchFamily="2" charset="2"/>
              <a:buChar char="§"/>
            </a:pPr>
            <a:r>
              <a:rPr lang="en-US" sz="2000" dirty="0" err="1" smtClean="0"/>
              <a:t>Postorder</a:t>
            </a:r>
            <a:r>
              <a:rPr lang="en-US" sz="2000" dirty="0" smtClean="0"/>
              <a:t> </a:t>
            </a:r>
            <a:r>
              <a:rPr lang="en-US" sz="2000"/>
              <a:t>Traversal (</a:t>
            </a:r>
            <a:r>
              <a:rPr lang="en-US" sz="2000" smtClean="0"/>
              <a:t>left-right-current)</a:t>
            </a:r>
            <a:r>
              <a:rPr lang="en-US" sz="2000" dirty="0" smtClean="0"/>
              <a:t>	</a:t>
            </a:r>
          </a:p>
          <a:p>
            <a:pPr marL="285750" indent="-285750">
              <a:buFont typeface="Arial" panose="020B0604020202020204" pitchFamily="34" charset="0"/>
              <a:buChar char="•"/>
            </a:pPr>
            <a:r>
              <a:rPr lang="en-US" sz="2000" dirty="0"/>
              <a:t>Tree Traversal using Breadth-First Search (BFS) </a:t>
            </a:r>
            <a:r>
              <a:rPr lang="en-US" sz="2000" dirty="0" smtClean="0"/>
              <a:t>algorithm</a:t>
            </a:r>
          </a:p>
          <a:p>
            <a:pPr marL="742950" lvl="1" indent="-285750">
              <a:buFont typeface="Wingdings" panose="05000000000000000000" pitchFamily="2" charset="2"/>
              <a:buChar char="§"/>
            </a:pPr>
            <a:r>
              <a:rPr lang="en-US" sz="2000" dirty="0"/>
              <a:t>Level Order Traversal</a:t>
            </a:r>
          </a:p>
          <a:p>
            <a:pPr marL="285750" indent="-285750">
              <a:buFont typeface="Arial" panose="020B0604020202020204" pitchFamily="34" charset="0"/>
              <a:buChar char="•"/>
            </a:pPr>
            <a:endParaRPr lang="en-US" sz="2000" dirty="0"/>
          </a:p>
        </p:txBody>
      </p:sp>
      <p:sp>
        <p:nvSpPr>
          <p:cNvPr id="5" name="Rectangle 4"/>
          <p:cNvSpPr/>
          <p:nvPr/>
        </p:nvSpPr>
        <p:spPr>
          <a:xfrm>
            <a:off x="277179" y="323713"/>
            <a:ext cx="3202999" cy="646331"/>
          </a:xfrm>
          <a:prstGeom prst="rect">
            <a:avLst/>
          </a:prstGeom>
        </p:spPr>
        <p:txBody>
          <a:bodyPr wrap="square">
            <a:spAutoFit/>
          </a:bodyPr>
          <a:lstStyle/>
          <a:p>
            <a:r>
              <a:rPr lang="en-US" sz="3600" b="1" dirty="0" smtClean="0">
                <a:ln w="22225">
                  <a:solidFill>
                    <a:schemeClr val="accent2"/>
                  </a:solidFill>
                  <a:prstDash val="solid"/>
                </a:ln>
                <a:solidFill>
                  <a:schemeClr val="accent2">
                    <a:lumMod val="40000"/>
                    <a:lumOff val="60000"/>
                  </a:schemeClr>
                </a:solidFill>
              </a:rPr>
              <a:t>Tree Traversal</a:t>
            </a:r>
            <a:endParaRPr lang="en-US" sz="3600" b="1" dirty="0">
              <a:ln w="22225">
                <a:solidFill>
                  <a:schemeClr val="accent2"/>
                </a:solidFill>
                <a:prstDash val="solid"/>
              </a:ln>
              <a:solidFill>
                <a:schemeClr val="accent2">
                  <a:lumMod val="40000"/>
                  <a:lumOff val="60000"/>
                </a:schemeClr>
              </a:solidFill>
            </a:endParaRPr>
          </a:p>
        </p:txBody>
      </p:sp>
      <p:sp>
        <p:nvSpPr>
          <p:cNvPr id="6" name="Slide Number Placeholder 5"/>
          <p:cNvSpPr>
            <a:spLocks noGrp="1"/>
          </p:cNvSpPr>
          <p:nvPr>
            <p:ph type="sldNum" sz="quarter" idx="12"/>
          </p:nvPr>
        </p:nvSpPr>
        <p:spPr/>
        <p:txBody>
          <a:bodyPr/>
          <a:lstStyle/>
          <a:p>
            <a:fld id="{EA59E14A-CF6C-4BA0-B9C8-7EB443BEE51E}" type="slidenum">
              <a:rPr lang="en-US" smtClean="0"/>
              <a:t>39</a:t>
            </a:fld>
            <a:endParaRPr lang="en-US"/>
          </a:p>
        </p:txBody>
      </p:sp>
    </p:spTree>
    <p:extLst>
      <p:ext uri="{BB962C8B-B14F-4D97-AF65-F5344CB8AC3E}">
        <p14:creationId xmlns:p14="http://schemas.microsoft.com/office/powerpoint/2010/main" val="22641722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311" y="3753135"/>
            <a:ext cx="3138985" cy="2611065"/>
          </a:xfrm>
          <a:prstGeom prst="rect">
            <a:avLst/>
          </a:prstGeom>
        </p:spPr>
      </p:pic>
      <p:sp>
        <p:nvSpPr>
          <p:cNvPr id="5" name="Rectangle 4"/>
          <p:cNvSpPr/>
          <p:nvPr/>
        </p:nvSpPr>
        <p:spPr>
          <a:xfrm>
            <a:off x="518613" y="1869471"/>
            <a:ext cx="10918209" cy="2308324"/>
          </a:xfrm>
          <a:prstGeom prst="rect">
            <a:avLst/>
          </a:prstGeom>
        </p:spPr>
        <p:txBody>
          <a:bodyPr wrap="square">
            <a:spAutoFit/>
          </a:bodyPr>
          <a:lstStyle/>
          <a:p>
            <a:pPr marL="342900" indent="-342900" algn="just" rtl="1">
              <a:lnSpc>
                <a:spcPct val="150000"/>
              </a:lnSpc>
              <a:buFont typeface="Wingdings" panose="05000000000000000000" pitchFamily="2" charset="2"/>
              <a:buChar char="v"/>
            </a:pPr>
            <a:r>
              <a:rPr lang="fa-IR" sz="2400" dirty="0" smtClean="0">
                <a:cs typeface="B Nazanin" panose="00000400000000000000" pitchFamily="2" charset="-78"/>
              </a:rPr>
              <a:t>بین هر دو گره یک درخت یک و فقط یک مسیر وجود دارد.</a:t>
            </a:r>
          </a:p>
          <a:p>
            <a:pPr marL="342900" indent="-342900" algn="just" rtl="1">
              <a:lnSpc>
                <a:spcPct val="150000"/>
              </a:lnSpc>
              <a:buFont typeface="Wingdings" panose="05000000000000000000" pitchFamily="2" charset="2"/>
              <a:buChar char="v"/>
            </a:pPr>
            <a:r>
              <a:rPr lang="fa-IR" sz="2400" dirty="0" smtClean="0">
                <a:cs typeface="B Nazanin" panose="00000400000000000000" pitchFamily="2" charset="-78"/>
              </a:rPr>
              <a:t>درختی با </a:t>
            </a:r>
            <a:r>
              <a:rPr lang="en-US" sz="2400" dirty="0" smtClean="0">
                <a:cs typeface="B Nazanin" panose="00000400000000000000" pitchFamily="2" charset="-78"/>
              </a:rPr>
              <a:t>n</a:t>
            </a:r>
            <a:r>
              <a:rPr lang="fa-IR" sz="2400" dirty="0" smtClean="0">
                <a:cs typeface="B Nazanin" panose="00000400000000000000" pitchFamily="2" charset="-78"/>
              </a:rPr>
              <a:t> گره دقیقا دارای (</a:t>
            </a:r>
            <a:r>
              <a:rPr lang="en-US" sz="2400" dirty="0" smtClean="0">
                <a:cs typeface="B Nazanin" panose="00000400000000000000" pitchFamily="2" charset="-78"/>
              </a:rPr>
              <a:t>n-1</a:t>
            </a:r>
            <a:r>
              <a:rPr lang="fa-IR" sz="2400" dirty="0" smtClean="0">
                <a:cs typeface="B Nazanin" panose="00000400000000000000" pitchFamily="2" charset="-78"/>
              </a:rPr>
              <a:t>) لبه است.</a:t>
            </a:r>
          </a:p>
          <a:p>
            <a:pPr marL="342900" indent="-342900" algn="just" rtl="1">
              <a:lnSpc>
                <a:spcPct val="150000"/>
              </a:lnSpc>
              <a:buFont typeface="Wingdings" panose="05000000000000000000" pitchFamily="2" charset="2"/>
              <a:buChar char="v"/>
            </a:pPr>
            <a:r>
              <a:rPr lang="fa-IR" sz="2400" dirty="0" smtClean="0">
                <a:cs typeface="B Nazanin" panose="00000400000000000000" pitchFamily="2" charset="-78"/>
              </a:rPr>
              <a:t>یک گراف می تواند یک درخت نیز باشد اگر و فقط اگر دارای کمینه پیوستگی باشد.</a:t>
            </a:r>
          </a:p>
          <a:p>
            <a:pPr marL="342900" indent="-342900" algn="just" rtl="1">
              <a:lnSpc>
                <a:spcPct val="150000"/>
              </a:lnSpc>
              <a:buFont typeface="Wingdings" panose="05000000000000000000" pitchFamily="2" charset="2"/>
              <a:buChar char="v"/>
            </a:pPr>
            <a:r>
              <a:rPr lang="fa-IR" sz="2400" dirty="0" smtClean="0">
                <a:cs typeface="B Nazanin" panose="00000400000000000000" pitchFamily="2" charset="-78"/>
              </a:rPr>
              <a:t>هر گراف همبند با </a:t>
            </a:r>
            <a:r>
              <a:rPr lang="en-US" sz="2400" dirty="0" smtClean="0">
                <a:cs typeface="B Nazanin" panose="00000400000000000000" pitchFamily="2" charset="-78"/>
              </a:rPr>
              <a:t>n</a:t>
            </a:r>
            <a:r>
              <a:rPr lang="fa-IR" sz="2400" dirty="0" smtClean="0">
                <a:cs typeface="B Nazanin" panose="00000400000000000000" pitchFamily="2" charset="-78"/>
              </a:rPr>
              <a:t> گره و (</a:t>
            </a:r>
            <a:r>
              <a:rPr lang="en-US" sz="2400" dirty="0" smtClean="0">
                <a:cs typeface="B Nazanin" panose="00000400000000000000" pitchFamily="2" charset="-78"/>
              </a:rPr>
              <a:t>n-1</a:t>
            </a:r>
            <a:r>
              <a:rPr lang="fa-IR" sz="2400" dirty="0" smtClean="0">
                <a:cs typeface="B Nazanin" panose="00000400000000000000" pitchFamily="2" charset="-78"/>
              </a:rPr>
              <a:t>) لبه قطعا یک درخت است.</a:t>
            </a:r>
          </a:p>
        </p:txBody>
      </p:sp>
      <p:sp>
        <p:nvSpPr>
          <p:cNvPr id="3" name="Rectangle 2"/>
          <p:cNvSpPr/>
          <p:nvPr/>
        </p:nvSpPr>
        <p:spPr>
          <a:xfrm>
            <a:off x="3428643" y="486473"/>
            <a:ext cx="5580374" cy="769441"/>
          </a:xfrm>
          <a:prstGeom prst="rect">
            <a:avLst/>
          </a:prstGeom>
        </p:spPr>
        <p:txBody>
          <a:bodyPr wrap="none">
            <a:spAutoFit/>
          </a:bodyPr>
          <a:lstStyle/>
          <a:p>
            <a:pPr algn="just" rtl="1">
              <a:lnSpc>
                <a:spcPct val="150000"/>
              </a:lnSpc>
            </a:pPr>
            <a:r>
              <a:rPr lang="fa-IR" sz="3200" b="1" dirty="0">
                <a:solidFill>
                  <a:srgbClr val="002060"/>
                </a:solidFill>
                <a:cs typeface="B Titr" panose="00000700000000000000" pitchFamily="2" charset="-78"/>
              </a:rPr>
              <a:t>ویژگی های مهم ساختمان داده درخت</a:t>
            </a:r>
          </a:p>
        </p:txBody>
      </p:sp>
      <p:sp>
        <p:nvSpPr>
          <p:cNvPr id="2" name="Slide Number Placeholder 1"/>
          <p:cNvSpPr>
            <a:spLocks noGrp="1"/>
          </p:cNvSpPr>
          <p:nvPr>
            <p:ph type="sldNum" sz="quarter" idx="12"/>
          </p:nvPr>
        </p:nvSpPr>
        <p:spPr/>
        <p:txBody>
          <a:bodyPr/>
          <a:lstStyle/>
          <a:p>
            <a:fld id="{EA59E14A-CF6C-4BA0-B9C8-7EB443BEE51E}" type="slidenum">
              <a:rPr lang="en-US" smtClean="0"/>
              <a:t>4</a:t>
            </a:fld>
            <a:endParaRPr lang="en-US"/>
          </a:p>
        </p:txBody>
      </p:sp>
    </p:spTree>
    <p:extLst>
      <p:ext uri="{BB962C8B-B14F-4D97-AF65-F5344CB8AC3E}">
        <p14:creationId xmlns:p14="http://schemas.microsoft.com/office/powerpoint/2010/main" val="2663995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3164" y="571357"/>
            <a:ext cx="8061278" cy="5434165"/>
          </a:xfrm>
          <a:prstGeom prst="rect">
            <a:avLst/>
          </a:prstGeom>
        </p:spPr>
      </p:pic>
      <p:sp>
        <p:nvSpPr>
          <p:cNvPr id="3" name="Slide Number Placeholder 2"/>
          <p:cNvSpPr>
            <a:spLocks noGrp="1"/>
          </p:cNvSpPr>
          <p:nvPr>
            <p:ph type="sldNum" sz="quarter" idx="12"/>
          </p:nvPr>
        </p:nvSpPr>
        <p:spPr/>
        <p:txBody>
          <a:bodyPr/>
          <a:lstStyle/>
          <a:p>
            <a:fld id="{EA59E14A-CF6C-4BA0-B9C8-7EB443BEE51E}" type="slidenum">
              <a:rPr lang="en-US" smtClean="0"/>
              <a:t>40</a:t>
            </a:fld>
            <a:endParaRPr lang="en-US"/>
          </a:p>
        </p:txBody>
      </p:sp>
    </p:spTree>
    <p:extLst>
      <p:ext uri="{BB962C8B-B14F-4D97-AF65-F5344CB8AC3E}">
        <p14:creationId xmlns:p14="http://schemas.microsoft.com/office/powerpoint/2010/main" val="41274408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0274" y="561193"/>
            <a:ext cx="8166053" cy="5333996"/>
          </a:xfrm>
          <a:prstGeom prst="rect">
            <a:avLst/>
          </a:prstGeom>
        </p:spPr>
      </p:pic>
      <p:sp>
        <p:nvSpPr>
          <p:cNvPr id="3" name="Slide Number Placeholder 2"/>
          <p:cNvSpPr>
            <a:spLocks noGrp="1"/>
          </p:cNvSpPr>
          <p:nvPr>
            <p:ph type="sldNum" sz="quarter" idx="12"/>
          </p:nvPr>
        </p:nvSpPr>
        <p:spPr/>
        <p:txBody>
          <a:bodyPr/>
          <a:lstStyle/>
          <a:p>
            <a:fld id="{EA59E14A-CF6C-4BA0-B9C8-7EB443BEE51E}" type="slidenum">
              <a:rPr lang="en-US" smtClean="0"/>
              <a:t>41</a:t>
            </a:fld>
            <a:endParaRPr lang="en-US"/>
          </a:p>
        </p:txBody>
      </p:sp>
    </p:spTree>
    <p:extLst>
      <p:ext uri="{BB962C8B-B14F-4D97-AF65-F5344CB8AC3E}">
        <p14:creationId xmlns:p14="http://schemas.microsoft.com/office/powerpoint/2010/main" val="16784955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5600" y="482149"/>
            <a:ext cx="8005194" cy="4993339"/>
          </a:xfrm>
          <a:prstGeom prst="rect">
            <a:avLst/>
          </a:prstGeom>
        </p:spPr>
      </p:pic>
      <p:sp>
        <p:nvSpPr>
          <p:cNvPr id="3" name="Slide Number Placeholder 2"/>
          <p:cNvSpPr>
            <a:spLocks noGrp="1"/>
          </p:cNvSpPr>
          <p:nvPr>
            <p:ph type="sldNum" sz="quarter" idx="12"/>
          </p:nvPr>
        </p:nvSpPr>
        <p:spPr/>
        <p:txBody>
          <a:bodyPr/>
          <a:lstStyle/>
          <a:p>
            <a:fld id="{EA59E14A-CF6C-4BA0-B9C8-7EB443BEE51E}" type="slidenum">
              <a:rPr lang="en-US" smtClean="0"/>
              <a:t>42</a:t>
            </a:fld>
            <a:endParaRPr lang="en-US"/>
          </a:p>
        </p:txBody>
      </p:sp>
    </p:spTree>
    <p:extLst>
      <p:ext uri="{BB962C8B-B14F-4D97-AF65-F5344CB8AC3E}">
        <p14:creationId xmlns:p14="http://schemas.microsoft.com/office/powerpoint/2010/main" val="4664162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179" y="323713"/>
            <a:ext cx="6833305" cy="646331"/>
          </a:xfrm>
          <a:prstGeom prst="rect">
            <a:avLst/>
          </a:prstGeom>
        </p:spPr>
        <p:txBody>
          <a:bodyPr wrap="square">
            <a:spAutoFit/>
          </a:bodyPr>
          <a:lstStyle/>
          <a:p>
            <a:r>
              <a:rPr lang="en-US" sz="3600" b="1" smtClean="0">
                <a:ln w="22225">
                  <a:solidFill>
                    <a:schemeClr val="accent2"/>
                  </a:solidFill>
                  <a:prstDash val="solid"/>
                </a:ln>
                <a:solidFill>
                  <a:schemeClr val="accent2">
                    <a:lumMod val="40000"/>
                    <a:lumOff val="60000"/>
                  </a:schemeClr>
                </a:solidFill>
              </a:rPr>
              <a:t>Binary Tree implementation</a:t>
            </a:r>
            <a:endParaRPr lang="en-US" sz="3600" b="1" dirty="0">
              <a:ln w="22225">
                <a:solidFill>
                  <a:schemeClr val="accent2"/>
                </a:solidFill>
                <a:prstDash val="solid"/>
              </a:ln>
              <a:solidFill>
                <a:schemeClr val="accent2">
                  <a:lumMod val="40000"/>
                  <a:lumOff val="60000"/>
                </a:schemeClr>
              </a:solidFill>
            </a:endParaRPr>
          </a:p>
        </p:txBody>
      </p:sp>
      <p:sp>
        <p:nvSpPr>
          <p:cNvPr id="3" name="Rectangle 2"/>
          <p:cNvSpPr/>
          <p:nvPr/>
        </p:nvSpPr>
        <p:spPr>
          <a:xfrm>
            <a:off x="1014484" y="1659172"/>
            <a:ext cx="9374992" cy="1466235"/>
          </a:xfrm>
          <a:prstGeom prst="rect">
            <a:avLst/>
          </a:prstGeom>
        </p:spPr>
        <p:txBody>
          <a:bodyPr wrap="square">
            <a:spAutoFit/>
          </a:bodyPr>
          <a:lstStyle/>
          <a:p>
            <a:pPr>
              <a:lnSpc>
                <a:spcPct val="200000"/>
              </a:lnSpc>
              <a:buFont typeface="+mj-lt"/>
              <a:buAutoNum type="arabicPeriod"/>
            </a:pPr>
            <a:r>
              <a:rPr lang="en-US" sz="2400" dirty="0"/>
              <a:t>Dynamic Node Representation (Linked Representation).</a:t>
            </a:r>
          </a:p>
          <a:p>
            <a:pPr>
              <a:lnSpc>
                <a:spcPct val="200000"/>
              </a:lnSpc>
              <a:buFont typeface="+mj-lt"/>
              <a:buAutoNum type="arabicPeriod"/>
            </a:pPr>
            <a:r>
              <a:rPr lang="en-US" sz="2400" dirty="0"/>
              <a:t>Array Representation (Sequential Representation).</a:t>
            </a:r>
          </a:p>
        </p:txBody>
      </p:sp>
      <p:sp>
        <p:nvSpPr>
          <p:cNvPr id="4" name="Slide Number Placeholder 3"/>
          <p:cNvSpPr>
            <a:spLocks noGrp="1"/>
          </p:cNvSpPr>
          <p:nvPr>
            <p:ph type="sldNum" sz="quarter" idx="12"/>
          </p:nvPr>
        </p:nvSpPr>
        <p:spPr/>
        <p:txBody>
          <a:bodyPr/>
          <a:lstStyle/>
          <a:p>
            <a:fld id="{EA59E14A-CF6C-4BA0-B9C8-7EB443BEE51E}" type="slidenum">
              <a:rPr lang="en-US" smtClean="0"/>
              <a:t>43</a:t>
            </a:fld>
            <a:endParaRPr lang="en-US"/>
          </a:p>
        </p:txBody>
      </p:sp>
    </p:spTree>
    <p:extLst>
      <p:ext uri="{BB962C8B-B14F-4D97-AF65-F5344CB8AC3E}">
        <p14:creationId xmlns:p14="http://schemas.microsoft.com/office/powerpoint/2010/main" val="37442520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179" y="323713"/>
            <a:ext cx="6833305" cy="646331"/>
          </a:xfrm>
          <a:prstGeom prst="rect">
            <a:avLst/>
          </a:prstGeom>
        </p:spPr>
        <p:txBody>
          <a:bodyPr wrap="square">
            <a:spAutoFit/>
          </a:bodyPr>
          <a:lstStyle/>
          <a:p>
            <a:r>
              <a:rPr lang="en-US" sz="3600" b="1" smtClean="0">
                <a:ln w="22225">
                  <a:solidFill>
                    <a:schemeClr val="accent2"/>
                  </a:solidFill>
                  <a:prstDash val="solid"/>
                </a:ln>
                <a:solidFill>
                  <a:schemeClr val="accent2">
                    <a:lumMod val="40000"/>
                    <a:lumOff val="60000"/>
                  </a:schemeClr>
                </a:solidFill>
              </a:rPr>
              <a:t>Binary Tree implementation</a:t>
            </a:r>
            <a:endParaRPr lang="en-US" sz="3600" b="1" dirty="0">
              <a:ln w="22225">
                <a:solidFill>
                  <a:schemeClr val="accent2"/>
                </a:solidFill>
                <a:prstDash val="solid"/>
              </a:ln>
              <a:solidFill>
                <a:schemeClr val="accent2">
                  <a:lumMod val="40000"/>
                  <a:lumOff val="60000"/>
                </a:schemeClr>
              </a:solidFill>
            </a:endParaRPr>
          </a:p>
        </p:txBody>
      </p:sp>
      <p:sp>
        <p:nvSpPr>
          <p:cNvPr id="3" name="Rectangle 2"/>
          <p:cNvSpPr/>
          <p:nvPr/>
        </p:nvSpPr>
        <p:spPr>
          <a:xfrm>
            <a:off x="837063" y="1277035"/>
            <a:ext cx="6096000" cy="369332"/>
          </a:xfrm>
          <a:prstGeom prst="rect">
            <a:avLst/>
          </a:prstGeom>
        </p:spPr>
        <p:txBody>
          <a:bodyPr>
            <a:spAutoFit/>
          </a:bodyPr>
          <a:lstStyle/>
          <a:p>
            <a:pPr>
              <a:buFont typeface="+mj-lt"/>
              <a:buAutoNum type="arabicPeriod"/>
            </a:pPr>
            <a:r>
              <a:rPr lang="en-US" dirty="0"/>
              <a:t>Dynamic Node Representation (Linked Representation</a:t>
            </a:r>
            <a:r>
              <a:rPr lang="en-US" dirty="0" smtClean="0"/>
              <a:t>)</a:t>
            </a:r>
            <a:endParaRPr lang="en-US" dirty="0"/>
          </a:p>
        </p:txBody>
      </p:sp>
      <p:pic>
        <p:nvPicPr>
          <p:cNvPr id="5" name="Picture 4"/>
          <p:cNvPicPr>
            <a:picLocks noChangeAspect="1"/>
          </p:cNvPicPr>
          <p:nvPr/>
        </p:nvPicPr>
        <p:blipFill>
          <a:blip r:embed="rId2"/>
          <a:stretch>
            <a:fillRect/>
          </a:stretch>
        </p:blipFill>
        <p:spPr>
          <a:xfrm>
            <a:off x="1522130" y="2065217"/>
            <a:ext cx="5233511" cy="4108765"/>
          </a:xfrm>
          <a:prstGeom prst="rect">
            <a:avLst/>
          </a:prstGeom>
        </p:spPr>
      </p:pic>
      <p:pic>
        <p:nvPicPr>
          <p:cNvPr id="6" name="Picture 5"/>
          <p:cNvPicPr>
            <a:picLocks noChangeAspect="1"/>
          </p:cNvPicPr>
          <p:nvPr/>
        </p:nvPicPr>
        <p:blipFill>
          <a:blip r:embed="rId3"/>
          <a:stretch>
            <a:fillRect/>
          </a:stretch>
        </p:blipFill>
        <p:spPr>
          <a:xfrm>
            <a:off x="6008711" y="2699342"/>
            <a:ext cx="5524500" cy="1704975"/>
          </a:xfrm>
          <a:prstGeom prst="rect">
            <a:avLst/>
          </a:prstGeom>
        </p:spPr>
      </p:pic>
      <p:sp>
        <p:nvSpPr>
          <p:cNvPr id="4" name="Slide Number Placeholder 3"/>
          <p:cNvSpPr>
            <a:spLocks noGrp="1"/>
          </p:cNvSpPr>
          <p:nvPr>
            <p:ph type="sldNum" sz="quarter" idx="12"/>
          </p:nvPr>
        </p:nvSpPr>
        <p:spPr/>
        <p:txBody>
          <a:bodyPr/>
          <a:lstStyle/>
          <a:p>
            <a:fld id="{EA59E14A-CF6C-4BA0-B9C8-7EB443BEE51E}" type="slidenum">
              <a:rPr lang="en-US" smtClean="0"/>
              <a:t>44</a:t>
            </a:fld>
            <a:endParaRPr lang="en-US"/>
          </a:p>
        </p:txBody>
      </p:sp>
    </p:spTree>
    <p:extLst>
      <p:ext uri="{BB962C8B-B14F-4D97-AF65-F5344CB8AC3E}">
        <p14:creationId xmlns:p14="http://schemas.microsoft.com/office/powerpoint/2010/main" val="4477567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179" y="323713"/>
            <a:ext cx="6833305" cy="646331"/>
          </a:xfrm>
          <a:prstGeom prst="rect">
            <a:avLst/>
          </a:prstGeom>
        </p:spPr>
        <p:txBody>
          <a:bodyPr wrap="square">
            <a:spAutoFit/>
          </a:bodyPr>
          <a:lstStyle/>
          <a:p>
            <a:r>
              <a:rPr lang="en-US" sz="3600" b="1" smtClean="0">
                <a:ln w="22225">
                  <a:solidFill>
                    <a:schemeClr val="accent2"/>
                  </a:solidFill>
                  <a:prstDash val="solid"/>
                </a:ln>
                <a:solidFill>
                  <a:schemeClr val="accent2">
                    <a:lumMod val="40000"/>
                    <a:lumOff val="60000"/>
                  </a:schemeClr>
                </a:solidFill>
              </a:rPr>
              <a:t>Binary Tree implementation</a:t>
            </a:r>
            <a:endParaRPr lang="en-US" sz="3600" b="1" dirty="0">
              <a:ln w="22225">
                <a:solidFill>
                  <a:schemeClr val="accent2"/>
                </a:solidFill>
                <a:prstDash val="solid"/>
              </a:ln>
              <a:solidFill>
                <a:schemeClr val="accent2">
                  <a:lumMod val="40000"/>
                  <a:lumOff val="60000"/>
                </a:schemeClr>
              </a:solidFill>
            </a:endParaRPr>
          </a:p>
        </p:txBody>
      </p:sp>
      <p:sp>
        <p:nvSpPr>
          <p:cNvPr id="3" name="Rectangle 2"/>
          <p:cNvSpPr/>
          <p:nvPr/>
        </p:nvSpPr>
        <p:spPr>
          <a:xfrm>
            <a:off x="741528" y="1113262"/>
            <a:ext cx="6096000" cy="369332"/>
          </a:xfrm>
          <a:prstGeom prst="rect">
            <a:avLst/>
          </a:prstGeom>
        </p:spPr>
        <p:txBody>
          <a:bodyPr>
            <a:spAutoFit/>
          </a:bodyPr>
          <a:lstStyle/>
          <a:p>
            <a:r>
              <a:rPr lang="en-US" dirty="0" smtClean="0"/>
              <a:t>Array </a:t>
            </a:r>
            <a:r>
              <a:rPr lang="en-US" dirty="0"/>
              <a:t>Representation (Sequential Representation).</a:t>
            </a:r>
          </a:p>
        </p:txBody>
      </p:sp>
      <p:sp>
        <p:nvSpPr>
          <p:cNvPr id="4" name="Rectangle 3"/>
          <p:cNvSpPr/>
          <p:nvPr/>
        </p:nvSpPr>
        <p:spPr>
          <a:xfrm>
            <a:off x="1014484" y="1820923"/>
            <a:ext cx="10736238" cy="646331"/>
          </a:xfrm>
          <a:prstGeom prst="rect">
            <a:avLst/>
          </a:prstGeom>
        </p:spPr>
        <p:txBody>
          <a:bodyPr wrap="square">
            <a:spAutoFit/>
          </a:bodyPr>
          <a:lstStyle/>
          <a:p>
            <a:r>
              <a:rPr lang="en-US" dirty="0"/>
              <a:t>In order to represent a tree using an array, the numbering of nodes can start either from 0–(n-1) or 1– n, consider the below illustration as follows:</a:t>
            </a:r>
          </a:p>
        </p:txBody>
      </p:sp>
      <p:pic>
        <p:nvPicPr>
          <p:cNvPr id="5" name="Picture 4"/>
          <p:cNvPicPr>
            <a:picLocks noChangeAspect="1"/>
          </p:cNvPicPr>
          <p:nvPr/>
        </p:nvPicPr>
        <p:blipFill>
          <a:blip r:embed="rId2"/>
          <a:stretch>
            <a:fillRect/>
          </a:stretch>
        </p:blipFill>
        <p:spPr>
          <a:xfrm>
            <a:off x="741528" y="2805583"/>
            <a:ext cx="2644945" cy="1890904"/>
          </a:xfrm>
          <a:prstGeom prst="rect">
            <a:avLst/>
          </a:prstGeom>
        </p:spPr>
      </p:pic>
      <p:pic>
        <p:nvPicPr>
          <p:cNvPr id="6" name="Picture 5"/>
          <p:cNvPicPr>
            <a:picLocks noChangeAspect="1"/>
          </p:cNvPicPr>
          <p:nvPr/>
        </p:nvPicPr>
        <p:blipFill>
          <a:blip r:embed="rId3"/>
          <a:stretch>
            <a:fillRect/>
          </a:stretch>
        </p:blipFill>
        <p:spPr>
          <a:xfrm>
            <a:off x="1055996" y="4987305"/>
            <a:ext cx="2412933" cy="1218067"/>
          </a:xfrm>
          <a:prstGeom prst="rect">
            <a:avLst/>
          </a:prstGeom>
        </p:spPr>
      </p:pic>
      <p:pic>
        <p:nvPicPr>
          <p:cNvPr id="7" name="Picture 6"/>
          <p:cNvPicPr>
            <a:picLocks noChangeAspect="1"/>
          </p:cNvPicPr>
          <p:nvPr/>
        </p:nvPicPr>
        <p:blipFill>
          <a:blip r:embed="rId4"/>
          <a:stretch>
            <a:fillRect/>
          </a:stretch>
        </p:blipFill>
        <p:spPr>
          <a:xfrm>
            <a:off x="5437612" y="2990211"/>
            <a:ext cx="2146118" cy="1577687"/>
          </a:xfrm>
          <a:prstGeom prst="rect">
            <a:avLst/>
          </a:prstGeom>
        </p:spPr>
      </p:pic>
      <p:pic>
        <p:nvPicPr>
          <p:cNvPr id="8" name="Picture 7"/>
          <p:cNvPicPr>
            <a:picLocks noChangeAspect="1"/>
          </p:cNvPicPr>
          <p:nvPr/>
        </p:nvPicPr>
        <p:blipFill>
          <a:blip r:embed="rId5"/>
          <a:stretch>
            <a:fillRect/>
          </a:stretch>
        </p:blipFill>
        <p:spPr>
          <a:xfrm>
            <a:off x="5262137" y="4987305"/>
            <a:ext cx="2702948" cy="1044057"/>
          </a:xfrm>
          <a:prstGeom prst="rect">
            <a:avLst/>
          </a:prstGeom>
        </p:spPr>
      </p:pic>
      <p:sp>
        <p:nvSpPr>
          <p:cNvPr id="9" name="Slide Number Placeholder 8"/>
          <p:cNvSpPr>
            <a:spLocks noGrp="1"/>
          </p:cNvSpPr>
          <p:nvPr>
            <p:ph type="sldNum" sz="quarter" idx="12"/>
          </p:nvPr>
        </p:nvSpPr>
        <p:spPr/>
        <p:txBody>
          <a:bodyPr/>
          <a:lstStyle/>
          <a:p>
            <a:fld id="{EA59E14A-CF6C-4BA0-B9C8-7EB443BEE51E}" type="slidenum">
              <a:rPr lang="en-US" smtClean="0"/>
              <a:t>45</a:t>
            </a:fld>
            <a:endParaRPr lang="en-US"/>
          </a:p>
        </p:txBody>
      </p:sp>
    </p:spTree>
    <p:extLst>
      <p:ext uri="{BB962C8B-B14F-4D97-AF65-F5344CB8AC3E}">
        <p14:creationId xmlns:p14="http://schemas.microsoft.com/office/powerpoint/2010/main" val="28425509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5045" y="920868"/>
            <a:ext cx="9205469" cy="3228051"/>
          </a:xfrm>
          <a:prstGeom prst="rect">
            <a:avLst/>
          </a:prstGeom>
        </p:spPr>
      </p:pic>
      <p:sp>
        <p:nvSpPr>
          <p:cNvPr id="3" name="Slide Number Placeholder 2"/>
          <p:cNvSpPr>
            <a:spLocks noGrp="1"/>
          </p:cNvSpPr>
          <p:nvPr>
            <p:ph type="sldNum" sz="quarter" idx="12"/>
          </p:nvPr>
        </p:nvSpPr>
        <p:spPr/>
        <p:txBody>
          <a:bodyPr/>
          <a:lstStyle/>
          <a:p>
            <a:fld id="{EA59E14A-CF6C-4BA0-B9C8-7EB443BEE51E}" type="slidenum">
              <a:rPr lang="en-US" smtClean="0"/>
              <a:t>46</a:t>
            </a:fld>
            <a:endParaRPr lang="en-US"/>
          </a:p>
        </p:txBody>
      </p:sp>
    </p:spTree>
    <p:extLst>
      <p:ext uri="{BB962C8B-B14F-4D97-AF65-F5344CB8AC3E}">
        <p14:creationId xmlns:p14="http://schemas.microsoft.com/office/powerpoint/2010/main" val="16201633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2782" y="487486"/>
            <a:ext cx="5554406" cy="523220"/>
          </a:xfrm>
          <a:prstGeom prst="rect">
            <a:avLst/>
          </a:prstGeom>
        </p:spPr>
        <p:txBody>
          <a:bodyPr wrap="none">
            <a:spAutoFit/>
          </a:bodyPr>
          <a:lstStyle/>
          <a:p>
            <a:r>
              <a:rPr lang="en-US" sz="2800" b="1" dirty="0">
                <a:ln w="22225">
                  <a:solidFill>
                    <a:schemeClr val="accent2"/>
                  </a:solidFill>
                  <a:prstDash val="solid"/>
                </a:ln>
                <a:solidFill>
                  <a:schemeClr val="accent2">
                    <a:lumMod val="40000"/>
                    <a:lumOff val="60000"/>
                  </a:schemeClr>
                </a:solidFill>
              </a:rPr>
              <a:t>Construct Tree from given </a:t>
            </a:r>
            <a:r>
              <a:rPr lang="en-US" sz="2800" b="1" dirty="0" smtClean="0">
                <a:ln w="22225">
                  <a:solidFill>
                    <a:schemeClr val="accent2"/>
                  </a:solidFill>
                  <a:prstDash val="solid"/>
                </a:ln>
                <a:solidFill>
                  <a:schemeClr val="accent2">
                    <a:lumMod val="40000"/>
                    <a:lumOff val="60000"/>
                  </a:schemeClr>
                </a:solidFill>
              </a:rPr>
              <a:t>traversals</a:t>
            </a:r>
            <a:endParaRPr lang="en-US" sz="2800" b="1" dirty="0">
              <a:ln w="22225">
                <a:solidFill>
                  <a:schemeClr val="accent2"/>
                </a:solidFill>
                <a:prstDash val="solid"/>
              </a:ln>
              <a:solidFill>
                <a:schemeClr val="accent2">
                  <a:lumMod val="40000"/>
                  <a:lumOff val="60000"/>
                </a:schemeClr>
              </a:solidFill>
              <a:hlinkClick r:id="rId2"/>
            </a:endParaRPr>
          </a:p>
        </p:txBody>
      </p:sp>
      <p:sp>
        <p:nvSpPr>
          <p:cNvPr id="3" name="Rectangle 2"/>
          <p:cNvSpPr/>
          <p:nvPr/>
        </p:nvSpPr>
        <p:spPr>
          <a:xfrm>
            <a:off x="3052564" y="1452433"/>
            <a:ext cx="8529851" cy="400110"/>
          </a:xfrm>
          <a:prstGeom prst="rect">
            <a:avLst/>
          </a:prstGeom>
        </p:spPr>
        <p:txBody>
          <a:bodyPr wrap="square">
            <a:spAutoFit/>
          </a:bodyPr>
          <a:lstStyle/>
          <a:p>
            <a:pPr algn="r" rtl="1"/>
            <a:r>
              <a:rPr lang="fa-IR" sz="2000" dirty="0">
                <a:latin typeface="Arial" panose="020B0604020202020204" pitchFamily="34" charset="0"/>
                <a:cs typeface="B Nazanin" panose="00000400000000000000" pitchFamily="2" charset="-78"/>
              </a:rPr>
              <a:t>برای رسیدن به درخت دودویی یکتا به </a:t>
            </a:r>
            <a:r>
              <a:rPr lang="fa-IR" sz="2000" dirty="0" smtClean="0">
                <a:latin typeface="Arial" panose="020B0604020202020204" pitchFamily="34" charset="0"/>
                <a:cs typeface="B Nazanin" panose="00000400000000000000" pitchFamily="2" charset="-78"/>
              </a:rPr>
              <a:t>پیمایش (</a:t>
            </a:r>
            <a:r>
              <a:rPr lang="en-US" sz="2000" dirty="0" smtClean="0">
                <a:latin typeface="Arial" panose="020B0604020202020204" pitchFamily="34" charset="0"/>
                <a:cs typeface="B Nazanin" panose="00000400000000000000" pitchFamily="2" charset="-78"/>
              </a:rPr>
              <a:t>LVR</a:t>
            </a:r>
            <a:r>
              <a:rPr lang="fa-IR" sz="2000" dirty="0">
                <a:latin typeface="Arial" panose="020B0604020202020204" pitchFamily="34" charset="0"/>
                <a:cs typeface="B Nazanin" panose="00000400000000000000" pitchFamily="2" charset="-78"/>
              </a:rPr>
              <a:t>)</a:t>
            </a:r>
            <a:r>
              <a:rPr lang="fa-IR" sz="2000" dirty="0" smtClean="0">
                <a:latin typeface="Arial" panose="020B0604020202020204" pitchFamily="34" charset="0"/>
                <a:cs typeface="B Nazanin" panose="00000400000000000000" pitchFamily="2" charset="-78"/>
              </a:rPr>
              <a:t> </a:t>
            </a:r>
            <a:r>
              <a:rPr lang="en-US" sz="2000" dirty="0" smtClean="0">
                <a:latin typeface="Arial" panose="020B0604020202020204" pitchFamily="34" charset="0"/>
                <a:cs typeface="B Nazanin" panose="00000400000000000000" pitchFamily="2" charset="-78"/>
              </a:rPr>
              <a:t> </a:t>
            </a:r>
            <a:r>
              <a:rPr lang="en-US" sz="2000" dirty="0" err="1">
                <a:latin typeface="Arial" panose="020B0604020202020204" pitchFamily="34" charset="0"/>
                <a:cs typeface="B Nazanin" panose="00000400000000000000" pitchFamily="2" charset="-78"/>
              </a:rPr>
              <a:t>inorder</a:t>
            </a:r>
            <a:r>
              <a:rPr lang="fa-IR" sz="2000" dirty="0">
                <a:latin typeface="Arial" panose="020B0604020202020204" pitchFamily="34" charset="0"/>
                <a:cs typeface="B Nazanin" panose="00000400000000000000" pitchFamily="2" charset="-78"/>
              </a:rPr>
              <a:t>به همراه یکی از پیمایشهای زیر </a:t>
            </a:r>
            <a:r>
              <a:rPr lang="fa-IR" sz="2000" dirty="0" smtClean="0">
                <a:latin typeface="Arial" panose="020B0604020202020204" pitchFamily="34" charset="0"/>
                <a:cs typeface="B Nazanin" panose="00000400000000000000" pitchFamily="2" charset="-78"/>
              </a:rPr>
              <a:t>نیاز</a:t>
            </a:r>
            <a:r>
              <a:rPr lang="en-US" sz="2000" dirty="0" smtClean="0">
                <a:latin typeface="Arial" panose="020B0604020202020204" pitchFamily="34" charset="0"/>
                <a:cs typeface="B Nazanin" panose="00000400000000000000" pitchFamily="2" charset="-78"/>
              </a:rPr>
              <a:t> </a:t>
            </a:r>
            <a:r>
              <a:rPr lang="fa-IR" sz="2000" dirty="0" smtClean="0">
                <a:latin typeface="Arial" panose="020B0604020202020204" pitchFamily="34" charset="0"/>
                <a:cs typeface="B Nazanin" panose="00000400000000000000" pitchFamily="2" charset="-78"/>
              </a:rPr>
              <a:t>است</a:t>
            </a:r>
            <a:endParaRPr lang="en-US" sz="2000" dirty="0">
              <a:cs typeface="B Nazanin" panose="00000400000000000000" pitchFamily="2" charset="-78"/>
            </a:endParaRPr>
          </a:p>
        </p:txBody>
      </p:sp>
      <p:sp>
        <p:nvSpPr>
          <p:cNvPr id="4" name="Rectangle 3"/>
          <p:cNvSpPr/>
          <p:nvPr/>
        </p:nvSpPr>
        <p:spPr>
          <a:xfrm>
            <a:off x="823415" y="2294270"/>
            <a:ext cx="6096000" cy="923330"/>
          </a:xfrm>
          <a:prstGeom prst="rect">
            <a:avLst/>
          </a:prstGeom>
        </p:spPr>
        <p:txBody>
          <a:bodyPr>
            <a:spAutoFit/>
          </a:bodyPr>
          <a:lstStyle/>
          <a:p>
            <a:r>
              <a:rPr lang="en-US" dirty="0" smtClean="0">
                <a:latin typeface="Arial" panose="020B0604020202020204" pitchFamily="34" charset="0"/>
              </a:rPr>
              <a:t>VLR</a:t>
            </a:r>
            <a:r>
              <a:rPr lang="fa-IR" dirty="0" smtClean="0">
                <a:latin typeface="Arial" panose="020B0604020202020204" pitchFamily="34" charset="0"/>
              </a:rPr>
              <a:t> </a:t>
            </a:r>
            <a:r>
              <a:rPr lang="en-US" dirty="0" smtClean="0">
                <a:latin typeface="Arial" panose="020B0604020202020204" pitchFamily="34" charset="0"/>
              </a:rPr>
              <a:t> (preorder)</a:t>
            </a:r>
            <a:r>
              <a:rPr lang="en-US" dirty="0"/>
              <a:t/>
            </a:r>
            <a:br>
              <a:rPr lang="en-US" dirty="0"/>
            </a:br>
            <a:r>
              <a:rPr lang="en-US" dirty="0" smtClean="0">
                <a:latin typeface="Arial" panose="020B0604020202020204" pitchFamily="34" charset="0"/>
              </a:rPr>
              <a:t>LRV (</a:t>
            </a:r>
            <a:r>
              <a:rPr lang="en-US" dirty="0" err="1" smtClean="0">
                <a:latin typeface="Arial" panose="020B0604020202020204" pitchFamily="34" charset="0"/>
              </a:rPr>
              <a:t>postorder</a:t>
            </a:r>
            <a:r>
              <a:rPr lang="en-US" dirty="0" smtClean="0">
                <a:latin typeface="Arial" panose="020B0604020202020204" pitchFamily="34" charset="0"/>
              </a:rPr>
              <a:t>)</a:t>
            </a:r>
            <a:r>
              <a:rPr lang="en-US" dirty="0"/>
              <a:t/>
            </a:r>
            <a:br>
              <a:rPr lang="en-US" dirty="0"/>
            </a:br>
            <a:endParaRPr lang="en-US" dirty="0"/>
          </a:p>
        </p:txBody>
      </p:sp>
      <p:pic>
        <p:nvPicPr>
          <p:cNvPr id="5" name="Picture 4"/>
          <p:cNvPicPr>
            <a:picLocks noChangeAspect="1"/>
          </p:cNvPicPr>
          <p:nvPr/>
        </p:nvPicPr>
        <p:blipFill>
          <a:blip r:embed="rId3"/>
          <a:stretch>
            <a:fillRect/>
          </a:stretch>
        </p:blipFill>
        <p:spPr>
          <a:xfrm>
            <a:off x="776089" y="4624458"/>
            <a:ext cx="2276475" cy="857250"/>
          </a:xfrm>
          <a:prstGeom prst="rect">
            <a:avLst/>
          </a:prstGeom>
        </p:spPr>
      </p:pic>
      <p:sp>
        <p:nvSpPr>
          <p:cNvPr id="6" name="Slide Number Placeholder 5"/>
          <p:cNvSpPr>
            <a:spLocks noGrp="1"/>
          </p:cNvSpPr>
          <p:nvPr>
            <p:ph type="sldNum" sz="quarter" idx="12"/>
          </p:nvPr>
        </p:nvSpPr>
        <p:spPr/>
        <p:txBody>
          <a:bodyPr/>
          <a:lstStyle/>
          <a:p>
            <a:fld id="{EA59E14A-CF6C-4BA0-B9C8-7EB443BEE51E}" type="slidenum">
              <a:rPr lang="en-US" smtClean="0"/>
              <a:t>47</a:t>
            </a:fld>
            <a:endParaRPr lang="en-US"/>
          </a:p>
        </p:txBody>
      </p:sp>
      <p:sp>
        <p:nvSpPr>
          <p:cNvPr id="14" name="Oval 13"/>
          <p:cNvSpPr/>
          <p:nvPr/>
        </p:nvSpPr>
        <p:spPr>
          <a:xfrm>
            <a:off x="6496335" y="3388767"/>
            <a:ext cx="600501" cy="532262"/>
          </a:xfrm>
          <a:prstGeom prst="ellipse">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15" name="Oval 14"/>
          <p:cNvSpPr/>
          <p:nvPr/>
        </p:nvSpPr>
        <p:spPr>
          <a:xfrm>
            <a:off x="5829769" y="4376374"/>
            <a:ext cx="600501" cy="532262"/>
          </a:xfrm>
          <a:prstGeom prst="ellipse">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16" name="Oval 15"/>
          <p:cNvSpPr/>
          <p:nvPr/>
        </p:nvSpPr>
        <p:spPr>
          <a:xfrm>
            <a:off x="7224129" y="4371252"/>
            <a:ext cx="600501" cy="532262"/>
          </a:xfrm>
          <a:prstGeom prst="ellipse">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17" name="Oval 16"/>
          <p:cNvSpPr/>
          <p:nvPr/>
        </p:nvSpPr>
        <p:spPr>
          <a:xfrm>
            <a:off x="5092792" y="5277126"/>
            <a:ext cx="600501" cy="532262"/>
          </a:xfrm>
          <a:prstGeom prst="ellipse">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d</a:t>
            </a:r>
            <a:endParaRPr lang="en-US" dirty="0"/>
          </a:p>
        </p:txBody>
      </p:sp>
      <p:cxnSp>
        <p:nvCxnSpPr>
          <p:cNvPr id="18" name="Straight Connector 17"/>
          <p:cNvCxnSpPr>
            <a:stCxn id="14" idx="3"/>
            <a:endCxn id="15" idx="0"/>
          </p:cNvCxnSpPr>
          <p:nvPr/>
        </p:nvCxnSpPr>
        <p:spPr>
          <a:xfrm flipH="1">
            <a:off x="6130020" y="3843081"/>
            <a:ext cx="454256" cy="5332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4" idx="5"/>
          </p:cNvCxnSpPr>
          <p:nvPr/>
        </p:nvCxnSpPr>
        <p:spPr>
          <a:xfrm>
            <a:off x="7008895" y="3843081"/>
            <a:ext cx="454256" cy="6580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5" idx="3"/>
            <a:endCxn id="17" idx="7"/>
          </p:cNvCxnSpPr>
          <p:nvPr/>
        </p:nvCxnSpPr>
        <p:spPr>
          <a:xfrm flipH="1">
            <a:off x="5605352" y="4830688"/>
            <a:ext cx="312358" cy="5243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1548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46380" y="1688489"/>
            <a:ext cx="2450223" cy="369332"/>
          </a:xfrm>
          <a:prstGeom prst="rect">
            <a:avLst/>
          </a:prstGeom>
        </p:spPr>
        <p:txBody>
          <a:bodyPr wrap="none">
            <a:spAutoFit/>
          </a:bodyPr>
          <a:lstStyle/>
          <a:p>
            <a:r>
              <a:rPr lang="en-US" dirty="0">
                <a:latin typeface="Arial" panose="020B0604020202020204" pitchFamily="34" charset="0"/>
              </a:rPr>
              <a:t>LVR: </a:t>
            </a:r>
            <a:r>
              <a:rPr lang="en-US" dirty="0" smtClean="0">
                <a:latin typeface="Arial" panose="020B0604020202020204" pitchFamily="34" charset="0"/>
              </a:rPr>
              <a:t>e b I f k a g c n h</a:t>
            </a:r>
            <a:endParaRPr lang="en-US" dirty="0"/>
          </a:p>
        </p:txBody>
      </p:sp>
      <p:sp>
        <p:nvSpPr>
          <p:cNvPr id="3" name="Rectangle 2"/>
          <p:cNvSpPr/>
          <p:nvPr/>
        </p:nvSpPr>
        <p:spPr>
          <a:xfrm>
            <a:off x="846380" y="2450743"/>
            <a:ext cx="6096000" cy="646331"/>
          </a:xfrm>
          <a:prstGeom prst="rect">
            <a:avLst/>
          </a:prstGeom>
        </p:spPr>
        <p:txBody>
          <a:bodyPr>
            <a:spAutoFit/>
          </a:bodyPr>
          <a:lstStyle/>
          <a:p>
            <a:r>
              <a:rPr lang="en-US" dirty="0">
                <a:latin typeface="Arial" panose="020B0604020202020204" pitchFamily="34" charset="0"/>
              </a:rPr>
              <a:t>VLR: </a:t>
            </a:r>
            <a:r>
              <a:rPr lang="en-US" dirty="0" smtClean="0">
                <a:latin typeface="Arial" panose="020B0604020202020204" pitchFamily="34" charset="0"/>
              </a:rPr>
              <a:t> a b e f I k c g h n </a:t>
            </a:r>
            <a:r>
              <a:rPr lang="en-US" dirty="0"/>
              <a:t/>
            </a:r>
            <a:br>
              <a:rPr lang="en-US" dirty="0"/>
            </a:br>
            <a:endParaRPr lang="en-US" dirty="0"/>
          </a:p>
        </p:txBody>
      </p:sp>
      <p:sp>
        <p:nvSpPr>
          <p:cNvPr id="4" name="Rectangle 3"/>
          <p:cNvSpPr/>
          <p:nvPr/>
        </p:nvSpPr>
        <p:spPr>
          <a:xfrm>
            <a:off x="452782" y="487486"/>
            <a:ext cx="5554406" cy="523220"/>
          </a:xfrm>
          <a:prstGeom prst="rect">
            <a:avLst/>
          </a:prstGeom>
        </p:spPr>
        <p:txBody>
          <a:bodyPr wrap="none">
            <a:spAutoFit/>
          </a:bodyPr>
          <a:lstStyle/>
          <a:p>
            <a:r>
              <a:rPr lang="en-US" sz="2800" b="1" dirty="0">
                <a:ln w="22225">
                  <a:solidFill>
                    <a:schemeClr val="accent2"/>
                  </a:solidFill>
                  <a:prstDash val="solid"/>
                </a:ln>
                <a:solidFill>
                  <a:schemeClr val="accent2">
                    <a:lumMod val="40000"/>
                    <a:lumOff val="60000"/>
                  </a:schemeClr>
                </a:solidFill>
              </a:rPr>
              <a:t>Construct Tree from given </a:t>
            </a:r>
            <a:r>
              <a:rPr lang="en-US" sz="2800" b="1" dirty="0" smtClean="0">
                <a:ln w="22225">
                  <a:solidFill>
                    <a:schemeClr val="accent2"/>
                  </a:solidFill>
                  <a:prstDash val="solid"/>
                </a:ln>
                <a:solidFill>
                  <a:schemeClr val="accent2">
                    <a:lumMod val="40000"/>
                    <a:lumOff val="60000"/>
                  </a:schemeClr>
                </a:solidFill>
              </a:rPr>
              <a:t>traversals</a:t>
            </a:r>
            <a:endParaRPr lang="en-US" sz="2800" b="1" dirty="0">
              <a:ln w="22225">
                <a:solidFill>
                  <a:schemeClr val="accent2"/>
                </a:solidFill>
                <a:prstDash val="solid"/>
              </a:ln>
              <a:solidFill>
                <a:schemeClr val="accent2">
                  <a:lumMod val="40000"/>
                  <a:lumOff val="60000"/>
                </a:schemeClr>
              </a:solidFill>
              <a:hlinkClick r:id="rId2"/>
            </a:endParaRPr>
          </a:p>
        </p:txBody>
      </p:sp>
      <p:sp>
        <p:nvSpPr>
          <p:cNvPr id="5" name="Slide Number Placeholder 4"/>
          <p:cNvSpPr>
            <a:spLocks noGrp="1"/>
          </p:cNvSpPr>
          <p:nvPr>
            <p:ph type="sldNum" sz="quarter" idx="12"/>
          </p:nvPr>
        </p:nvSpPr>
        <p:spPr/>
        <p:txBody>
          <a:bodyPr/>
          <a:lstStyle/>
          <a:p>
            <a:fld id="{EA59E14A-CF6C-4BA0-B9C8-7EB443BEE51E}" type="slidenum">
              <a:rPr lang="en-US" smtClean="0"/>
              <a:t>48</a:t>
            </a:fld>
            <a:endParaRPr lang="en-US"/>
          </a:p>
        </p:txBody>
      </p:sp>
      <p:grpSp>
        <p:nvGrpSpPr>
          <p:cNvPr id="56" name="Group 55"/>
          <p:cNvGrpSpPr/>
          <p:nvPr/>
        </p:nvGrpSpPr>
        <p:grpSpPr>
          <a:xfrm>
            <a:off x="4632023" y="1157067"/>
            <a:ext cx="5175650" cy="4117554"/>
            <a:chOff x="4632023" y="1157067"/>
            <a:chExt cx="5175650" cy="4117554"/>
          </a:xfrm>
        </p:grpSpPr>
        <p:sp>
          <p:nvSpPr>
            <p:cNvPr id="6" name="Oval 5"/>
            <p:cNvSpPr/>
            <p:nvPr/>
          </p:nvSpPr>
          <p:spPr>
            <a:xfrm>
              <a:off x="6794867" y="1157067"/>
              <a:ext cx="772510" cy="716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7" name="Oval 6"/>
            <p:cNvSpPr/>
            <p:nvPr/>
          </p:nvSpPr>
          <p:spPr>
            <a:xfrm>
              <a:off x="5418407" y="2174372"/>
              <a:ext cx="772510" cy="716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8" name="Oval 7"/>
            <p:cNvSpPr/>
            <p:nvPr/>
          </p:nvSpPr>
          <p:spPr>
            <a:xfrm>
              <a:off x="4632023" y="3343789"/>
              <a:ext cx="772510" cy="716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0" name="Oval 9"/>
            <p:cNvSpPr/>
            <p:nvPr/>
          </p:nvSpPr>
          <p:spPr>
            <a:xfrm>
              <a:off x="5611821" y="4558534"/>
              <a:ext cx="772510" cy="716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cxnSp>
          <p:nvCxnSpPr>
            <p:cNvPr id="12" name="Straight Connector 11"/>
            <p:cNvCxnSpPr>
              <a:endCxn id="7" idx="7"/>
            </p:cNvCxnSpPr>
            <p:nvPr/>
          </p:nvCxnSpPr>
          <p:spPr>
            <a:xfrm flipH="1">
              <a:off x="6077786" y="1688489"/>
              <a:ext cx="717081" cy="590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3"/>
            </p:cNvCxnSpPr>
            <p:nvPr/>
          </p:nvCxnSpPr>
          <p:spPr>
            <a:xfrm flipH="1">
              <a:off x="5142912" y="2785590"/>
              <a:ext cx="388626" cy="55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37" idx="3"/>
              <a:endCxn id="10" idx="0"/>
            </p:cNvCxnSpPr>
            <p:nvPr/>
          </p:nvCxnSpPr>
          <p:spPr>
            <a:xfrm flipH="1">
              <a:off x="5998076" y="3955007"/>
              <a:ext cx="232412" cy="6035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984859" y="2807559"/>
              <a:ext cx="407276" cy="536230"/>
            </a:xfrm>
            <a:prstGeom prst="line">
              <a:avLst/>
            </a:prstGeom>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790035" y="4558534"/>
              <a:ext cx="772510" cy="716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p>
          </p:txBody>
        </p:sp>
        <p:cxnSp>
          <p:nvCxnSpPr>
            <p:cNvPr id="18" name="Straight Connector 17"/>
            <p:cNvCxnSpPr>
              <a:stCxn id="19" idx="3"/>
            </p:cNvCxnSpPr>
            <p:nvPr/>
          </p:nvCxnSpPr>
          <p:spPr>
            <a:xfrm flipH="1">
              <a:off x="8013131" y="2785590"/>
              <a:ext cx="261619" cy="558199"/>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8161619" y="2174372"/>
              <a:ext cx="772510" cy="716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20" name="Straight Connector 19"/>
            <p:cNvCxnSpPr>
              <a:endCxn id="19" idx="1"/>
            </p:cNvCxnSpPr>
            <p:nvPr/>
          </p:nvCxnSpPr>
          <p:spPr>
            <a:xfrm>
              <a:off x="7519684" y="1688489"/>
              <a:ext cx="755066" cy="590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37" idx="5"/>
            </p:cNvCxnSpPr>
            <p:nvPr/>
          </p:nvCxnSpPr>
          <p:spPr>
            <a:xfrm>
              <a:off x="6776736" y="3955007"/>
              <a:ext cx="302543" cy="603527"/>
            </a:xfrm>
            <a:prstGeom prst="line">
              <a:avLst/>
            </a:prstGeom>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9035163" y="3343789"/>
              <a:ext cx="772510" cy="716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cxnSp>
          <p:nvCxnSpPr>
            <p:cNvPr id="26" name="Straight Connector 25"/>
            <p:cNvCxnSpPr/>
            <p:nvPr/>
          </p:nvCxnSpPr>
          <p:spPr>
            <a:xfrm>
              <a:off x="8834974" y="2807559"/>
              <a:ext cx="461426" cy="536230"/>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440205" y="4558534"/>
              <a:ext cx="772510" cy="716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cxnSp>
          <p:nvCxnSpPr>
            <p:cNvPr id="28" name="Straight Connector 27"/>
            <p:cNvCxnSpPr/>
            <p:nvPr/>
          </p:nvCxnSpPr>
          <p:spPr>
            <a:xfrm flipH="1">
              <a:off x="8968489" y="4050351"/>
              <a:ext cx="253751" cy="506983"/>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7562545" y="3343789"/>
              <a:ext cx="772510" cy="716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37" name="Oval 36"/>
            <p:cNvSpPr/>
            <p:nvPr/>
          </p:nvSpPr>
          <p:spPr>
            <a:xfrm>
              <a:off x="6117357" y="3343789"/>
              <a:ext cx="772510" cy="716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grpSp>
    </p:spTree>
    <p:extLst>
      <p:ext uri="{BB962C8B-B14F-4D97-AF65-F5344CB8AC3E}">
        <p14:creationId xmlns:p14="http://schemas.microsoft.com/office/powerpoint/2010/main" val="339719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46380" y="1688489"/>
            <a:ext cx="2450223" cy="369332"/>
          </a:xfrm>
          <a:prstGeom prst="rect">
            <a:avLst/>
          </a:prstGeom>
        </p:spPr>
        <p:txBody>
          <a:bodyPr wrap="none">
            <a:spAutoFit/>
          </a:bodyPr>
          <a:lstStyle/>
          <a:p>
            <a:r>
              <a:rPr lang="en-US" dirty="0">
                <a:latin typeface="Arial" panose="020B0604020202020204" pitchFamily="34" charset="0"/>
              </a:rPr>
              <a:t>LVR: </a:t>
            </a:r>
            <a:r>
              <a:rPr lang="en-US" dirty="0" smtClean="0">
                <a:latin typeface="Arial" panose="020B0604020202020204" pitchFamily="34" charset="0"/>
              </a:rPr>
              <a:t>e b I f k a g c n h</a:t>
            </a:r>
            <a:endParaRPr lang="en-US" dirty="0"/>
          </a:p>
        </p:txBody>
      </p:sp>
      <p:sp>
        <p:nvSpPr>
          <p:cNvPr id="3" name="Rectangle 2"/>
          <p:cNvSpPr/>
          <p:nvPr/>
        </p:nvSpPr>
        <p:spPr>
          <a:xfrm>
            <a:off x="846380" y="2450743"/>
            <a:ext cx="6096000" cy="646331"/>
          </a:xfrm>
          <a:prstGeom prst="rect">
            <a:avLst/>
          </a:prstGeom>
        </p:spPr>
        <p:txBody>
          <a:bodyPr>
            <a:spAutoFit/>
          </a:bodyPr>
          <a:lstStyle/>
          <a:p>
            <a:r>
              <a:rPr lang="en-US" dirty="0" smtClean="0">
                <a:latin typeface="Arial" panose="020B0604020202020204" pitchFamily="34" charset="0"/>
              </a:rPr>
              <a:t>LRV:  e I k f b g n h c a</a:t>
            </a:r>
            <a:r>
              <a:rPr lang="en-US" dirty="0"/>
              <a:t/>
            </a:r>
            <a:br>
              <a:rPr lang="en-US" dirty="0"/>
            </a:br>
            <a:endParaRPr lang="en-US" dirty="0"/>
          </a:p>
        </p:txBody>
      </p:sp>
      <p:sp>
        <p:nvSpPr>
          <p:cNvPr id="4" name="Rectangle 3"/>
          <p:cNvSpPr/>
          <p:nvPr/>
        </p:nvSpPr>
        <p:spPr>
          <a:xfrm>
            <a:off x="452782" y="487486"/>
            <a:ext cx="5554406" cy="523220"/>
          </a:xfrm>
          <a:prstGeom prst="rect">
            <a:avLst/>
          </a:prstGeom>
        </p:spPr>
        <p:txBody>
          <a:bodyPr wrap="none">
            <a:spAutoFit/>
          </a:bodyPr>
          <a:lstStyle/>
          <a:p>
            <a:r>
              <a:rPr lang="en-US" sz="2800" b="1" dirty="0">
                <a:ln w="22225">
                  <a:solidFill>
                    <a:schemeClr val="accent2"/>
                  </a:solidFill>
                  <a:prstDash val="solid"/>
                </a:ln>
                <a:solidFill>
                  <a:schemeClr val="accent2">
                    <a:lumMod val="40000"/>
                    <a:lumOff val="60000"/>
                  </a:schemeClr>
                </a:solidFill>
              </a:rPr>
              <a:t>Construct Tree from given </a:t>
            </a:r>
            <a:r>
              <a:rPr lang="en-US" sz="2800" b="1" dirty="0" smtClean="0">
                <a:ln w="22225">
                  <a:solidFill>
                    <a:schemeClr val="accent2"/>
                  </a:solidFill>
                  <a:prstDash val="solid"/>
                </a:ln>
                <a:solidFill>
                  <a:schemeClr val="accent2">
                    <a:lumMod val="40000"/>
                    <a:lumOff val="60000"/>
                  </a:schemeClr>
                </a:solidFill>
              </a:rPr>
              <a:t>traversals</a:t>
            </a:r>
            <a:endParaRPr lang="en-US" sz="2800" b="1" dirty="0">
              <a:ln w="22225">
                <a:solidFill>
                  <a:schemeClr val="accent2"/>
                </a:solidFill>
                <a:prstDash val="solid"/>
              </a:ln>
              <a:solidFill>
                <a:schemeClr val="accent2">
                  <a:lumMod val="40000"/>
                  <a:lumOff val="60000"/>
                </a:schemeClr>
              </a:solidFill>
              <a:hlinkClick r:id="rId2"/>
            </a:endParaRPr>
          </a:p>
        </p:txBody>
      </p:sp>
      <p:sp>
        <p:nvSpPr>
          <p:cNvPr id="5" name="Slide Number Placeholder 4"/>
          <p:cNvSpPr>
            <a:spLocks noGrp="1"/>
          </p:cNvSpPr>
          <p:nvPr>
            <p:ph type="sldNum" sz="quarter" idx="12"/>
          </p:nvPr>
        </p:nvSpPr>
        <p:spPr/>
        <p:txBody>
          <a:bodyPr/>
          <a:lstStyle/>
          <a:p>
            <a:fld id="{EA59E14A-CF6C-4BA0-B9C8-7EB443BEE51E}" type="slidenum">
              <a:rPr lang="en-US" smtClean="0"/>
              <a:t>49</a:t>
            </a:fld>
            <a:endParaRPr lang="en-US"/>
          </a:p>
        </p:txBody>
      </p:sp>
    </p:spTree>
    <p:extLst>
      <p:ext uri="{BB962C8B-B14F-4D97-AF65-F5344CB8AC3E}">
        <p14:creationId xmlns:p14="http://schemas.microsoft.com/office/powerpoint/2010/main" val="32519995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18613" y="1869471"/>
            <a:ext cx="10918209" cy="2862322"/>
          </a:xfrm>
          <a:prstGeom prst="rect">
            <a:avLst/>
          </a:prstGeom>
        </p:spPr>
        <p:txBody>
          <a:bodyPr wrap="square">
            <a:spAutoFit/>
          </a:bodyPr>
          <a:lstStyle/>
          <a:p>
            <a:pPr marL="342900" indent="-342900" algn="just" rtl="1">
              <a:lnSpc>
                <a:spcPct val="150000"/>
              </a:lnSpc>
              <a:buFont typeface="Wingdings" panose="05000000000000000000" pitchFamily="2" charset="2"/>
              <a:buChar char="v"/>
            </a:pPr>
            <a:r>
              <a:rPr lang="fa-IR" sz="2400" dirty="0">
                <a:cs typeface="B Nazanin" panose="00000400000000000000" pitchFamily="2" charset="-78"/>
              </a:rPr>
              <a:t>درختان روابط ساختاری را در داده ها منعکس می </a:t>
            </a:r>
            <a:r>
              <a:rPr lang="fa-IR" sz="2400" dirty="0" smtClean="0">
                <a:cs typeface="B Nazanin" panose="00000400000000000000" pitchFamily="2" charset="-78"/>
              </a:rPr>
              <a:t>کنند</a:t>
            </a:r>
            <a:endParaRPr lang="en-US" sz="2400" dirty="0" smtClean="0">
              <a:cs typeface="B Nazanin" panose="00000400000000000000" pitchFamily="2" charset="-78"/>
            </a:endParaRPr>
          </a:p>
          <a:p>
            <a:pPr marL="342900" indent="-342900" algn="just" rtl="1">
              <a:lnSpc>
                <a:spcPct val="150000"/>
              </a:lnSpc>
              <a:buFont typeface="Wingdings" panose="05000000000000000000" pitchFamily="2" charset="2"/>
              <a:buChar char="v"/>
            </a:pPr>
            <a:r>
              <a:rPr lang="fa-IR" sz="2400" dirty="0" smtClean="0">
                <a:cs typeface="B Nazanin" panose="00000400000000000000" pitchFamily="2" charset="-78"/>
              </a:rPr>
              <a:t>درختان </a:t>
            </a:r>
            <a:r>
              <a:rPr lang="fa-IR" sz="2400" dirty="0">
                <a:cs typeface="B Nazanin" panose="00000400000000000000" pitchFamily="2" charset="-78"/>
              </a:rPr>
              <a:t>برای نشان </a:t>
            </a:r>
            <a:r>
              <a:rPr lang="fa-IR" sz="2400" dirty="0" smtClean="0">
                <a:cs typeface="B Nazanin" panose="00000400000000000000" pitchFamily="2" charset="-78"/>
              </a:rPr>
              <a:t>دادن ساختار </a:t>
            </a:r>
            <a:r>
              <a:rPr lang="fa-IR" sz="2400" dirty="0">
                <a:cs typeface="B Nazanin" panose="00000400000000000000" pitchFamily="2" charset="-78"/>
              </a:rPr>
              <a:t>سلسله </a:t>
            </a:r>
            <a:r>
              <a:rPr lang="fa-IR" sz="2400" dirty="0" smtClean="0">
                <a:cs typeface="B Nazanin" panose="00000400000000000000" pitchFamily="2" charset="-78"/>
              </a:rPr>
              <a:t>مراتبی </a:t>
            </a:r>
            <a:r>
              <a:rPr lang="fa-IR" sz="2400" dirty="0">
                <a:cs typeface="B Nazanin" panose="00000400000000000000" pitchFamily="2" charset="-78"/>
              </a:rPr>
              <a:t>استفاده می </a:t>
            </a:r>
            <a:r>
              <a:rPr lang="fa-IR" sz="2400" dirty="0" smtClean="0">
                <a:cs typeface="B Nazanin" panose="00000400000000000000" pitchFamily="2" charset="-78"/>
              </a:rPr>
              <a:t>شوند</a:t>
            </a:r>
            <a:endParaRPr lang="en-US" sz="2400" dirty="0" smtClean="0">
              <a:cs typeface="B Nazanin" panose="00000400000000000000" pitchFamily="2" charset="-78"/>
            </a:endParaRPr>
          </a:p>
          <a:p>
            <a:pPr marL="342900" indent="-342900" algn="just" rtl="1">
              <a:lnSpc>
                <a:spcPct val="150000"/>
              </a:lnSpc>
              <a:buFont typeface="Wingdings" panose="05000000000000000000" pitchFamily="2" charset="2"/>
              <a:buChar char="v"/>
            </a:pPr>
            <a:r>
              <a:rPr lang="fa-IR" sz="2400" dirty="0" smtClean="0">
                <a:cs typeface="B Nazanin" panose="00000400000000000000" pitchFamily="2" charset="-78"/>
              </a:rPr>
              <a:t>درختان مکانیزم </a:t>
            </a:r>
            <a:r>
              <a:rPr lang="fa-IR" sz="2400" dirty="0">
                <a:cs typeface="B Nazanin" panose="00000400000000000000" pitchFamily="2" charset="-78"/>
              </a:rPr>
              <a:t>درج و جستجوی کارآمدی را فراهم می </a:t>
            </a:r>
            <a:r>
              <a:rPr lang="fa-IR" sz="2400" dirty="0" smtClean="0">
                <a:cs typeface="B Nazanin" panose="00000400000000000000" pitchFamily="2" charset="-78"/>
              </a:rPr>
              <a:t>کنند</a:t>
            </a:r>
            <a:endParaRPr lang="en-US" sz="2400" dirty="0" smtClean="0">
              <a:cs typeface="B Nazanin" panose="00000400000000000000" pitchFamily="2" charset="-78"/>
            </a:endParaRPr>
          </a:p>
          <a:p>
            <a:pPr marL="342900" indent="-342900" algn="just" rtl="1">
              <a:lnSpc>
                <a:spcPct val="150000"/>
              </a:lnSpc>
              <a:buFont typeface="Wingdings" panose="05000000000000000000" pitchFamily="2" charset="2"/>
              <a:buChar char="v"/>
            </a:pPr>
            <a:r>
              <a:rPr lang="fa-IR" sz="2400" dirty="0" smtClean="0">
                <a:cs typeface="B Nazanin" panose="00000400000000000000" pitchFamily="2" charset="-78"/>
              </a:rPr>
              <a:t>درختان </a:t>
            </a:r>
            <a:r>
              <a:rPr lang="fa-IR" sz="2400" dirty="0">
                <a:cs typeface="B Nazanin" panose="00000400000000000000" pitchFamily="2" charset="-78"/>
              </a:rPr>
              <a:t>داده های بسیار انعطاف پذیری هستند که امکان جابجایی درختان فرعی را با حداقل تلاش فراهم می کنند</a:t>
            </a:r>
            <a:endParaRPr lang="fa-IR" sz="2400" dirty="0" smtClean="0">
              <a:cs typeface="B Nazanin" panose="00000400000000000000" pitchFamily="2" charset="-78"/>
            </a:endParaRPr>
          </a:p>
        </p:txBody>
      </p:sp>
      <p:sp>
        <p:nvSpPr>
          <p:cNvPr id="3" name="Rectangle 2"/>
          <p:cNvSpPr/>
          <p:nvPr/>
        </p:nvSpPr>
        <p:spPr>
          <a:xfrm>
            <a:off x="4566778" y="486473"/>
            <a:ext cx="3304110" cy="769441"/>
          </a:xfrm>
          <a:prstGeom prst="rect">
            <a:avLst/>
          </a:prstGeom>
        </p:spPr>
        <p:txBody>
          <a:bodyPr wrap="none">
            <a:spAutoFit/>
          </a:bodyPr>
          <a:lstStyle/>
          <a:p>
            <a:pPr algn="just">
              <a:lnSpc>
                <a:spcPct val="150000"/>
              </a:lnSpc>
            </a:pPr>
            <a:r>
              <a:rPr lang="fa-IR" sz="3200" b="1" dirty="0" smtClean="0">
                <a:solidFill>
                  <a:srgbClr val="002060"/>
                </a:solidFill>
                <a:cs typeface="B Titr" panose="00000700000000000000" pitchFamily="2" charset="-78"/>
              </a:rPr>
              <a:t>مزیت های مهم درخت</a:t>
            </a:r>
            <a:endParaRPr lang="fa-IR" sz="3200" b="1" dirty="0">
              <a:solidFill>
                <a:srgbClr val="002060"/>
              </a:solidFill>
              <a:cs typeface="B Titr" panose="00000700000000000000" pitchFamily="2" charset="-78"/>
            </a:endParaRPr>
          </a:p>
        </p:txBody>
      </p:sp>
      <p:sp>
        <p:nvSpPr>
          <p:cNvPr id="2" name="Slide Number Placeholder 1"/>
          <p:cNvSpPr>
            <a:spLocks noGrp="1"/>
          </p:cNvSpPr>
          <p:nvPr>
            <p:ph type="sldNum" sz="quarter" idx="12"/>
          </p:nvPr>
        </p:nvSpPr>
        <p:spPr/>
        <p:txBody>
          <a:bodyPr/>
          <a:lstStyle/>
          <a:p>
            <a:fld id="{EA59E14A-CF6C-4BA0-B9C8-7EB443BEE51E}" type="slidenum">
              <a:rPr lang="en-US" smtClean="0"/>
              <a:t>5</a:t>
            </a:fld>
            <a:endParaRPr lang="en-US"/>
          </a:p>
        </p:txBody>
      </p:sp>
    </p:spTree>
    <p:extLst>
      <p:ext uri="{BB962C8B-B14F-4D97-AF65-F5344CB8AC3E}">
        <p14:creationId xmlns:p14="http://schemas.microsoft.com/office/powerpoint/2010/main" val="32228837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2782" y="487486"/>
            <a:ext cx="5340116" cy="523220"/>
          </a:xfrm>
          <a:prstGeom prst="rect">
            <a:avLst/>
          </a:prstGeom>
        </p:spPr>
        <p:txBody>
          <a:bodyPr wrap="none">
            <a:spAutoFit/>
          </a:bodyPr>
          <a:lstStyle/>
          <a:p>
            <a:r>
              <a:rPr lang="en-US" sz="2800" b="1" dirty="0" smtClean="0">
                <a:ln w="22225">
                  <a:solidFill>
                    <a:schemeClr val="accent2"/>
                  </a:solidFill>
                  <a:prstDash val="solid"/>
                </a:ln>
                <a:solidFill>
                  <a:schemeClr val="accent2">
                    <a:lumMod val="40000"/>
                    <a:lumOff val="60000"/>
                  </a:schemeClr>
                </a:solidFill>
                <a:hlinkClick r:id="rId2"/>
              </a:rPr>
              <a:t>C</a:t>
            </a:r>
            <a:r>
              <a:rPr lang="en-US" sz="2800" b="1" dirty="0" smtClean="0">
                <a:ln w="22225">
                  <a:solidFill>
                    <a:schemeClr val="accent2"/>
                  </a:solidFill>
                  <a:prstDash val="solid"/>
                </a:ln>
                <a:solidFill>
                  <a:schemeClr val="accent2">
                    <a:lumMod val="40000"/>
                    <a:lumOff val="60000"/>
                  </a:schemeClr>
                </a:solidFill>
              </a:rPr>
              <a:t>onvert generic tree to binary tree</a:t>
            </a:r>
            <a:endParaRPr lang="en-US" sz="2800" b="1" dirty="0">
              <a:ln w="22225">
                <a:solidFill>
                  <a:schemeClr val="accent2"/>
                </a:solidFill>
                <a:prstDash val="solid"/>
              </a:ln>
              <a:solidFill>
                <a:schemeClr val="accent2">
                  <a:lumMod val="40000"/>
                  <a:lumOff val="60000"/>
                </a:schemeClr>
              </a:solidFill>
              <a:hlinkClick r:id="rId2"/>
            </a:endParaRPr>
          </a:p>
        </p:txBody>
      </p:sp>
      <p:sp>
        <p:nvSpPr>
          <p:cNvPr id="2" name="Slide Number Placeholder 1"/>
          <p:cNvSpPr>
            <a:spLocks noGrp="1"/>
          </p:cNvSpPr>
          <p:nvPr>
            <p:ph type="sldNum" sz="quarter" idx="12"/>
          </p:nvPr>
        </p:nvSpPr>
        <p:spPr/>
        <p:txBody>
          <a:bodyPr/>
          <a:lstStyle/>
          <a:p>
            <a:fld id="{EA59E14A-CF6C-4BA0-B9C8-7EB443BEE51E}" type="slidenum">
              <a:rPr lang="en-US" smtClean="0"/>
              <a:t>50</a:t>
            </a:fld>
            <a:endParaRPr lang="en-US"/>
          </a:p>
        </p:txBody>
      </p:sp>
      <p:sp>
        <p:nvSpPr>
          <p:cNvPr id="3" name="Rectangle 2"/>
          <p:cNvSpPr/>
          <p:nvPr/>
        </p:nvSpPr>
        <p:spPr>
          <a:xfrm>
            <a:off x="914400" y="1665546"/>
            <a:ext cx="10436772" cy="2805063"/>
          </a:xfrm>
          <a:prstGeom prst="rect">
            <a:avLst/>
          </a:prstGeom>
        </p:spPr>
        <p:txBody>
          <a:bodyPr wrap="square">
            <a:spAutoFit/>
          </a:bodyPr>
          <a:lstStyle/>
          <a:p>
            <a:pPr marL="342900" indent="-342900">
              <a:lnSpc>
                <a:spcPct val="150000"/>
              </a:lnSpc>
              <a:buFont typeface="Wingdings" panose="05000000000000000000" pitchFamily="2" charset="2"/>
              <a:buChar char="v"/>
            </a:pPr>
            <a:r>
              <a:rPr lang="en-US" sz="2400" dirty="0"/>
              <a:t>The root of the Binary Tree is the Root of the Generic Tree.</a:t>
            </a:r>
          </a:p>
          <a:p>
            <a:pPr marL="342900" indent="-342900">
              <a:lnSpc>
                <a:spcPct val="150000"/>
              </a:lnSpc>
              <a:buFont typeface="Wingdings" panose="05000000000000000000" pitchFamily="2" charset="2"/>
              <a:buChar char="v"/>
            </a:pPr>
            <a:r>
              <a:rPr lang="en-US" sz="2400" dirty="0"/>
              <a:t>The left child of a node in the Generic Tree is the Left child of that node in the Binary Tree.</a:t>
            </a:r>
          </a:p>
          <a:p>
            <a:pPr marL="342900" indent="-342900">
              <a:lnSpc>
                <a:spcPct val="150000"/>
              </a:lnSpc>
              <a:buFont typeface="Wingdings" panose="05000000000000000000" pitchFamily="2" charset="2"/>
              <a:buChar char="v"/>
            </a:pPr>
            <a:r>
              <a:rPr lang="en-US" sz="2400" dirty="0"/>
              <a:t>The right sibling of any node in the Generic Tree is the Right child of that node in the Binary Tree.</a:t>
            </a:r>
          </a:p>
        </p:txBody>
      </p:sp>
    </p:spTree>
    <p:extLst>
      <p:ext uri="{BB962C8B-B14F-4D97-AF65-F5344CB8AC3E}">
        <p14:creationId xmlns:p14="http://schemas.microsoft.com/office/powerpoint/2010/main" val="37736467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2782" y="487486"/>
            <a:ext cx="5340116" cy="523220"/>
          </a:xfrm>
          <a:prstGeom prst="rect">
            <a:avLst/>
          </a:prstGeom>
        </p:spPr>
        <p:txBody>
          <a:bodyPr wrap="none">
            <a:spAutoFit/>
          </a:bodyPr>
          <a:lstStyle/>
          <a:p>
            <a:r>
              <a:rPr lang="en-US" sz="2800" b="1" dirty="0" smtClean="0">
                <a:ln w="22225">
                  <a:solidFill>
                    <a:schemeClr val="accent2"/>
                  </a:solidFill>
                  <a:prstDash val="solid"/>
                </a:ln>
                <a:solidFill>
                  <a:schemeClr val="accent2">
                    <a:lumMod val="40000"/>
                    <a:lumOff val="60000"/>
                  </a:schemeClr>
                </a:solidFill>
                <a:hlinkClick r:id="rId2"/>
              </a:rPr>
              <a:t>C</a:t>
            </a:r>
            <a:r>
              <a:rPr lang="en-US" sz="2800" b="1" dirty="0" smtClean="0">
                <a:ln w="22225">
                  <a:solidFill>
                    <a:schemeClr val="accent2"/>
                  </a:solidFill>
                  <a:prstDash val="solid"/>
                </a:ln>
                <a:solidFill>
                  <a:schemeClr val="accent2">
                    <a:lumMod val="40000"/>
                    <a:lumOff val="60000"/>
                  </a:schemeClr>
                </a:solidFill>
              </a:rPr>
              <a:t>onvert generic tree to binary tree</a:t>
            </a:r>
            <a:endParaRPr lang="en-US" sz="2800" b="1" dirty="0">
              <a:ln w="22225">
                <a:solidFill>
                  <a:schemeClr val="accent2"/>
                </a:solidFill>
                <a:prstDash val="solid"/>
              </a:ln>
              <a:solidFill>
                <a:schemeClr val="accent2">
                  <a:lumMod val="40000"/>
                  <a:lumOff val="60000"/>
                </a:schemeClr>
              </a:solidFill>
              <a:hlinkClick r:id="rId2"/>
            </a:endParaRP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tretch>
            <a:fillRect/>
          </a:stretch>
        </p:blipFill>
        <p:spPr>
          <a:xfrm>
            <a:off x="564071" y="1875429"/>
            <a:ext cx="10188012" cy="3152963"/>
          </a:xfrm>
          <a:prstGeom prst="rect">
            <a:avLst/>
          </a:prstGeom>
        </p:spPr>
      </p:pic>
      <p:sp>
        <p:nvSpPr>
          <p:cNvPr id="2" name="Slide Number Placeholder 1"/>
          <p:cNvSpPr>
            <a:spLocks noGrp="1"/>
          </p:cNvSpPr>
          <p:nvPr>
            <p:ph type="sldNum" sz="quarter" idx="12"/>
          </p:nvPr>
        </p:nvSpPr>
        <p:spPr/>
        <p:txBody>
          <a:bodyPr/>
          <a:lstStyle/>
          <a:p>
            <a:fld id="{EA59E14A-CF6C-4BA0-B9C8-7EB443BEE51E}" type="slidenum">
              <a:rPr lang="en-US" smtClean="0"/>
              <a:t>51</a:t>
            </a:fld>
            <a:endParaRPr lang="en-US"/>
          </a:p>
        </p:txBody>
      </p:sp>
    </p:spTree>
    <p:extLst>
      <p:ext uri="{BB962C8B-B14F-4D97-AF65-F5344CB8AC3E}">
        <p14:creationId xmlns:p14="http://schemas.microsoft.com/office/powerpoint/2010/main" val="39466492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16590" y="481652"/>
            <a:ext cx="9214513" cy="5308361"/>
          </a:xfrm>
          <a:prstGeom prst="rect">
            <a:avLst/>
          </a:prstGeom>
        </p:spPr>
      </p:pic>
      <p:sp>
        <p:nvSpPr>
          <p:cNvPr id="3" name="Slide Number Placeholder 2"/>
          <p:cNvSpPr>
            <a:spLocks noGrp="1"/>
          </p:cNvSpPr>
          <p:nvPr>
            <p:ph type="sldNum" sz="quarter" idx="12"/>
          </p:nvPr>
        </p:nvSpPr>
        <p:spPr/>
        <p:txBody>
          <a:bodyPr/>
          <a:lstStyle/>
          <a:p>
            <a:fld id="{EA59E14A-CF6C-4BA0-B9C8-7EB443BEE51E}" type="slidenum">
              <a:rPr lang="en-US" smtClean="0"/>
              <a:t>52</a:t>
            </a:fld>
            <a:endParaRPr lang="en-US"/>
          </a:p>
        </p:txBody>
      </p:sp>
    </p:spTree>
    <p:extLst>
      <p:ext uri="{BB962C8B-B14F-4D97-AF65-F5344CB8AC3E}">
        <p14:creationId xmlns:p14="http://schemas.microsoft.com/office/powerpoint/2010/main" val="40949820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676738" y="890658"/>
            <a:ext cx="8473483" cy="5316270"/>
          </a:xfrm>
          <a:prstGeom prst="rect">
            <a:avLst/>
          </a:prstGeom>
        </p:spPr>
      </p:pic>
      <p:sp>
        <p:nvSpPr>
          <p:cNvPr id="3" name="Rectangle 2"/>
          <p:cNvSpPr/>
          <p:nvPr/>
        </p:nvSpPr>
        <p:spPr>
          <a:xfrm>
            <a:off x="411838" y="367438"/>
            <a:ext cx="2508187" cy="523220"/>
          </a:xfrm>
          <a:prstGeom prst="rect">
            <a:avLst/>
          </a:prstGeom>
        </p:spPr>
        <p:txBody>
          <a:bodyPr wrap="none">
            <a:spAutoFit/>
          </a:bodyPr>
          <a:lstStyle/>
          <a:p>
            <a:r>
              <a:rPr lang="en-US" sz="2800" b="1" dirty="0" smtClean="0">
                <a:ln w="22225">
                  <a:solidFill>
                    <a:schemeClr val="accent2"/>
                  </a:solidFill>
                  <a:prstDash val="solid"/>
                </a:ln>
                <a:solidFill>
                  <a:schemeClr val="accent2">
                    <a:lumMod val="40000"/>
                    <a:lumOff val="60000"/>
                  </a:schemeClr>
                </a:solidFill>
              </a:rPr>
              <a:t>Expression Tree</a:t>
            </a:r>
            <a:endParaRPr lang="en-US" sz="2800" b="1" dirty="0">
              <a:ln w="22225">
                <a:solidFill>
                  <a:schemeClr val="accent2"/>
                </a:solidFill>
                <a:prstDash val="solid"/>
              </a:ln>
              <a:solidFill>
                <a:schemeClr val="accent2">
                  <a:lumMod val="40000"/>
                  <a:lumOff val="60000"/>
                </a:schemeClr>
              </a:solidFill>
              <a:hlinkClick r:id="rId4"/>
            </a:endParaRPr>
          </a:p>
        </p:txBody>
      </p:sp>
      <p:sp>
        <p:nvSpPr>
          <p:cNvPr id="4" name="Slide Number Placeholder 3"/>
          <p:cNvSpPr>
            <a:spLocks noGrp="1"/>
          </p:cNvSpPr>
          <p:nvPr>
            <p:ph type="sldNum" sz="quarter" idx="12"/>
          </p:nvPr>
        </p:nvSpPr>
        <p:spPr/>
        <p:txBody>
          <a:bodyPr/>
          <a:lstStyle/>
          <a:p>
            <a:fld id="{EA59E14A-CF6C-4BA0-B9C8-7EB443BEE51E}" type="slidenum">
              <a:rPr lang="en-US" smtClean="0"/>
              <a:t>53</a:t>
            </a:fld>
            <a:endParaRPr lang="en-US"/>
          </a:p>
        </p:txBody>
      </p:sp>
    </p:spTree>
    <p:extLst>
      <p:ext uri="{BB962C8B-B14F-4D97-AF65-F5344CB8AC3E}">
        <p14:creationId xmlns:p14="http://schemas.microsoft.com/office/powerpoint/2010/main" val="9438187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52805" y="612016"/>
            <a:ext cx="8891446" cy="5567431"/>
          </a:xfrm>
          <a:prstGeom prst="rect">
            <a:avLst/>
          </a:prstGeom>
        </p:spPr>
      </p:pic>
      <p:sp>
        <p:nvSpPr>
          <p:cNvPr id="3" name="Slide Number Placeholder 2"/>
          <p:cNvSpPr>
            <a:spLocks noGrp="1"/>
          </p:cNvSpPr>
          <p:nvPr>
            <p:ph type="sldNum" sz="quarter" idx="12"/>
          </p:nvPr>
        </p:nvSpPr>
        <p:spPr/>
        <p:txBody>
          <a:bodyPr/>
          <a:lstStyle/>
          <a:p>
            <a:fld id="{EA59E14A-CF6C-4BA0-B9C8-7EB443BEE51E}" type="slidenum">
              <a:rPr lang="en-US" smtClean="0"/>
              <a:t>54</a:t>
            </a:fld>
            <a:endParaRPr lang="en-US"/>
          </a:p>
        </p:txBody>
      </p:sp>
    </p:spTree>
    <p:extLst>
      <p:ext uri="{BB962C8B-B14F-4D97-AF65-F5344CB8AC3E}">
        <p14:creationId xmlns:p14="http://schemas.microsoft.com/office/powerpoint/2010/main" val="26608223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2521" y="402253"/>
            <a:ext cx="9684935" cy="5752801"/>
          </a:xfrm>
          <a:prstGeom prst="rect">
            <a:avLst/>
          </a:prstGeom>
        </p:spPr>
      </p:pic>
      <p:sp>
        <p:nvSpPr>
          <p:cNvPr id="3" name="Slide Number Placeholder 2"/>
          <p:cNvSpPr>
            <a:spLocks noGrp="1"/>
          </p:cNvSpPr>
          <p:nvPr>
            <p:ph type="sldNum" sz="quarter" idx="12"/>
          </p:nvPr>
        </p:nvSpPr>
        <p:spPr/>
        <p:txBody>
          <a:bodyPr/>
          <a:lstStyle/>
          <a:p>
            <a:fld id="{EA59E14A-CF6C-4BA0-B9C8-7EB443BEE51E}" type="slidenum">
              <a:rPr lang="en-US" smtClean="0"/>
              <a:t>55</a:t>
            </a:fld>
            <a:endParaRPr lang="en-US"/>
          </a:p>
        </p:txBody>
      </p:sp>
    </p:spTree>
    <p:extLst>
      <p:ext uri="{BB962C8B-B14F-4D97-AF65-F5344CB8AC3E}">
        <p14:creationId xmlns:p14="http://schemas.microsoft.com/office/powerpoint/2010/main" val="27765174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9750"/>
          <a:stretch/>
        </p:blipFill>
        <p:spPr>
          <a:xfrm>
            <a:off x="728180" y="938070"/>
            <a:ext cx="10433057" cy="5053297"/>
          </a:xfrm>
          <a:prstGeom prst="rect">
            <a:avLst/>
          </a:prstGeom>
        </p:spPr>
      </p:pic>
      <p:sp>
        <p:nvSpPr>
          <p:cNvPr id="3" name="Rectangle 2"/>
          <p:cNvSpPr/>
          <p:nvPr/>
        </p:nvSpPr>
        <p:spPr>
          <a:xfrm>
            <a:off x="7576912" y="278371"/>
            <a:ext cx="3914854" cy="523220"/>
          </a:xfrm>
          <a:prstGeom prst="rect">
            <a:avLst/>
          </a:prstGeom>
        </p:spPr>
        <p:txBody>
          <a:bodyPr wrap="none">
            <a:spAutoFit/>
          </a:bodyPr>
          <a:lstStyle/>
          <a:p>
            <a:r>
              <a:rPr lang="fa-IR" sz="2800" b="1" dirty="0" smtClean="0">
                <a:ln w="22225">
                  <a:solidFill>
                    <a:schemeClr val="accent2"/>
                  </a:solidFill>
                  <a:prstDash val="solid"/>
                </a:ln>
                <a:solidFill>
                  <a:schemeClr val="accent2">
                    <a:lumMod val="40000"/>
                    <a:lumOff val="60000"/>
                  </a:schemeClr>
                </a:solidFill>
              </a:rPr>
              <a:t>تبدیل عبارت میانوندی به درخت</a:t>
            </a:r>
            <a:endParaRPr lang="en-US" sz="2800" b="1" dirty="0">
              <a:ln w="22225">
                <a:solidFill>
                  <a:schemeClr val="accent2"/>
                </a:solidFill>
                <a:prstDash val="solid"/>
              </a:ln>
              <a:solidFill>
                <a:schemeClr val="accent2">
                  <a:lumMod val="40000"/>
                  <a:lumOff val="60000"/>
                </a:schemeClr>
              </a:solidFill>
              <a:hlinkClick r:id="rId3"/>
            </a:endParaRPr>
          </a:p>
        </p:txBody>
      </p:sp>
      <p:sp>
        <p:nvSpPr>
          <p:cNvPr id="4" name="Slide Number Placeholder 3"/>
          <p:cNvSpPr>
            <a:spLocks noGrp="1"/>
          </p:cNvSpPr>
          <p:nvPr>
            <p:ph type="sldNum" sz="quarter" idx="12"/>
          </p:nvPr>
        </p:nvSpPr>
        <p:spPr/>
        <p:txBody>
          <a:bodyPr/>
          <a:lstStyle/>
          <a:p>
            <a:fld id="{EA59E14A-CF6C-4BA0-B9C8-7EB443BEE51E}" type="slidenum">
              <a:rPr lang="en-US" smtClean="0"/>
              <a:t>56</a:t>
            </a:fld>
            <a:endParaRPr lang="en-US"/>
          </a:p>
        </p:txBody>
      </p:sp>
    </p:spTree>
    <p:extLst>
      <p:ext uri="{BB962C8B-B14F-4D97-AF65-F5344CB8AC3E}">
        <p14:creationId xmlns:p14="http://schemas.microsoft.com/office/powerpoint/2010/main" val="42149086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0330" y="809270"/>
            <a:ext cx="10219742" cy="2575375"/>
          </a:xfrm>
          <a:prstGeom prst="rect">
            <a:avLst/>
          </a:prstGeom>
        </p:spPr>
      </p:pic>
      <p:sp>
        <p:nvSpPr>
          <p:cNvPr id="3" name="Slide Number Placeholder 2"/>
          <p:cNvSpPr>
            <a:spLocks noGrp="1"/>
          </p:cNvSpPr>
          <p:nvPr>
            <p:ph type="sldNum" sz="quarter" idx="12"/>
          </p:nvPr>
        </p:nvSpPr>
        <p:spPr/>
        <p:txBody>
          <a:bodyPr/>
          <a:lstStyle/>
          <a:p>
            <a:fld id="{EA59E14A-CF6C-4BA0-B9C8-7EB443BEE51E}" type="slidenum">
              <a:rPr lang="en-US" smtClean="0"/>
              <a:t>57</a:t>
            </a:fld>
            <a:endParaRPr lang="en-US"/>
          </a:p>
        </p:txBody>
      </p:sp>
    </p:spTree>
    <p:extLst>
      <p:ext uri="{BB962C8B-B14F-4D97-AF65-F5344CB8AC3E}">
        <p14:creationId xmlns:p14="http://schemas.microsoft.com/office/powerpoint/2010/main" val="15267806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4024" y="1051308"/>
            <a:ext cx="11354935" cy="3046988"/>
          </a:xfrm>
          <a:prstGeom prst="rect">
            <a:avLst/>
          </a:prstGeom>
        </p:spPr>
        <p:txBody>
          <a:bodyPr wrap="square">
            <a:spAutoFit/>
          </a:bodyPr>
          <a:lstStyle/>
          <a:p>
            <a:pPr algn="r" rtl="1"/>
            <a:r>
              <a:rPr lang="fa-IR" sz="2400" b="1" dirty="0">
                <a:cs typeface="B Nazanin" panose="00000400000000000000" pitchFamily="2" charset="-78"/>
              </a:rPr>
              <a:t>گره </a:t>
            </a:r>
            <a:r>
              <a:rPr lang="en-US" sz="2400" b="1" dirty="0" smtClean="0">
                <a:cs typeface="B Nazanin" panose="00000400000000000000" pitchFamily="2" charset="-78"/>
              </a:rPr>
              <a:t>Node</a:t>
            </a:r>
            <a:endParaRPr lang="en-US" sz="2400" b="1" dirty="0">
              <a:cs typeface="B Nazanin" panose="00000400000000000000" pitchFamily="2" charset="-78"/>
            </a:endParaRPr>
          </a:p>
          <a:p>
            <a:pPr algn="r" rtl="1"/>
            <a:r>
              <a:rPr lang="fa-IR" sz="2400" dirty="0">
                <a:cs typeface="B Nazanin" panose="00000400000000000000" pitchFamily="2" charset="-78"/>
              </a:rPr>
              <a:t>داده ها در درخت در ساختاری به نام گره قرار دارند. هر گره حاوی اطلاعات و پيوند هايی به ديگر گره های درخت است.</a:t>
            </a:r>
            <a:br>
              <a:rPr lang="fa-IR" sz="2400" dirty="0">
                <a:cs typeface="B Nazanin" panose="00000400000000000000" pitchFamily="2" charset="-78"/>
              </a:rPr>
            </a:br>
            <a:endParaRPr lang="fa-IR" sz="2400" dirty="0">
              <a:cs typeface="B Nazanin" panose="00000400000000000000" pitchFamily="2" charset="-78"/>
            </a:endParaRPr>
          </a:p>
          <a:p>
            <a:pPr algn="r" rtl="1"/>
            <a:r>
              <a:rPr lang="fa-IR" sz="2400" b="1" dirty="0">
                <a:cs typeface="B Nazanin" panose="00000400000000000000" pitchFamily="2" charset="-78"/>
              </a:rPr>
              <a:t>یال </a:t>
            </a:r>
            <a:r>
              <a:rPr lang="en-US" sz="2400" b="1" dirty="0" smtClean="0">
                <a:cs typeface="B Nazanin" panose="00000400000000000000" pitchFamily="2" charset="-78"/>
              </a:rPr>
              <a:t>Edge</a:t>
            </a:r>
            <a:endParaRPr lang="en-US" sz="2400" b="1" dirty="0">
              <a:cs typeface="B Nazanin" panose="00000400000000000000" pitchFamily="2" charset="-78"/>
            </a:endParaRPr>
          </a:p>
          <a:p>
            <a:pPr algn="r" rtl="1"/>
            <a:r>
              <a:rPr lang="fa-IR" sz="2400" dirty="0">
                <a:cs typeface="B Nazanin" panose="00000400000000000000" pitchFamily="2" charset="-78"/>
              </a:rPr>
              <a:t>همانند گراف های دیگر اتصال دو گره مجاور یال نام دارد</a:t>
            </a:r>
            <a:r>
              <a:rPr lang="fa-IR" sz="2400" dirty="0" smtClean="0">
                <a:cs typeface="B Nazanin" panose="00000400000000000000" pitchFamily="2" charset="-78"/>
              </a:rPr>
              <a:t>.</a:t>
            </a:r>
          </a:p>
          <a:p>
            <a:pPr algn="r" rtl="1"/>
            <a:endParaRPr lang="fa-IR" sz="2400" dirty="0">
              <a:cs typeface="B Nazanin" panose="00000400000000000000" pitchFamily="2" charset="-78"/>
            </a:endParaRPr>
          </a:p>
          <a:p>
            <a:pPr algn="r" rtl="1"/>
            <a:r>
              <a:rPr lang="fa-IR" sz="2400" b="1" dirty="0">
                <a:cs typeface="B Nazanin" panose="00000400000000000000" pitchFamily="2" charset="-78"/>
              </a:rPr>
              <a:t>درجه </a:t>
            </a:r>
            <a:r>
              <a:rPr lang="en-US" sz="2400" b="1" dirty="0" smtClean="0">
                <a:cs typeface="B Nazanin" panose="00000400000000000000" pitchFamily="2" charset="-78"/>
              </a:rPr>
              <a:t>Degree</a:t>
            </a:r>
            <a:endParaRPr lang="fa-IR" sz="2400" b="1" dirty="0" smtClean="0">
              <a:cs typeface="B Nazanin" panose="00000400000000000000" pitchFamily="2" charset="-78"/>
            </a:endParaRPr>
          </a:p>
          <a:p>
            <a:pPr algn="r" rtl="1"/>
            <a:endParaRPr lang="fa-IR" sz="2400" dirty="0">
              <a:cs typeface="B Nazanin" panose="00000400000000000000" pitchFamily="2" charset="-78"/>
            </a:endParaRPr>
          </a:p>
        </p:txBody>
      </p:sp>
      <p:pic>
        <p:nvPicPr>
          <p:cNvPr id="4" name="Picture 3"/>
          <p:cNvPicPr>
            <a:picLocks noChangeAspect="1"/>
          </p:cNvPicPr>
          <p:nvPr/>
        </p:nvPicPr>
        <p:blipFill>
          <a:blip r:embed="rId2"/>
          <a:stretch>
            <a:fillRect/>
          </a:stretch>
        </p:blipFill>
        <p:spPr>
          <a:xfrm>
            <a:off x="1055115" y="3095004"/>
            <a:ext cx="4210050" cy="2686050"/>
          </a:xfrm>
          <a:prstGeom prst="rect">
            <a:avLst/>
          </a:prstGeom>
        </p:spPr>
      </p:pic>
      <p:sp>
        <p:nvSpPr>
          <p:cNvPr id="5" name="Rectangle 4"/>
          <p:cNvSpPr/>
          <p:nvPr/>
        </p:nvSpPr>
        <p:spPr>
          <a:xfrm>
            <a:off x="773315" y="5957326"/>
            <a:ext cx="4626591" cy="369332"/>
          </a:xfrm>
          <a:prstGeom prst="rect">
            <a:avLst/>
          </a:prstGeom>
        </p:spPr>
        <p:txBody>
          <a:bodyPr wrap="square">
            <a:spAutoFit/>
          </a:bodyPr>
          <a:lstStyle/>
          <a:p>
            <a:pPr algn="r" rtl="1"/>
            <a:r>
              <a:rPr lang="fa-IR" dirty="0">
                <a:cs typeface="B Nazanin" panose="00000400000000000000" pitchFamily="2" charset="-78"/>
              </a:rPr>
              <a:t>شکل بالا نشان دهنده یک درخت با 11 گره </a:t>
            </a:r>
            <a:r>
              <a:rPr lang="fa-IR">
                <a:cs typeface="B Nazanin" panose="00000400000000000000" pitchFamily="2" charset="-78"/>
              </a:rPr>
              <a:t>و </a:t>
            </a:r>
            <a:r>
              <a:rPr lang="fa-IR" smtClean="0">
                <a:cs typeface="B Nazanin" panose="00000400000000000000" pitchFamily="2" charset="-78"/>
              </a:rPr>
              <a:t>10 </a:t>
            </a:r>
            <a:r>
              <a:rPr lang="fa-IR" dirty="0">
                <a:cs typeface="B Nazanin" panose="00000400000000000000" pitchFamily="2" charset="-78"/>
              </a:rPr>
              <a:t>یال </a:t>
            </a:r>
            <a:r>
              <a:rPr lang="fa-IR" dirty="0" smtClean="0">
                <a:cs typeface="B Nazanin" panose="00000400000000000000" pitchFamily="2" charset="-78"/>
              </a:rPr>
              <a:t>است.</a:t>
            </a:r>
            <a:endParaRPr lang="en-US" dirty="0">
              <a:cs typeface="B Nazanin" panose="00000400000000000000" pitchFamily="2" charset="-78"/>
            </a:endParaRPr>
          </a:p>
        </p:txBody>
      </p:sp>
      <p:sp>
        <p:nvSpPr>
          <p:cNvPr id="7" name="Rectangle 6"/>
          <p:cNvSpPr/>
          <p:nvPr/>
        </p:nvSpPr>
        <p:spPr>
          <a:xfrm>
            <a:off x="4285450" y="265749"/>
            <a:ext cx="3866764" cy="769441"/>
          </a:xfrm>
          <a:prstGeom prst="rect">
            <a:avLst/>
          </a:prstGeom>
        </p:spPr>
        <p:txBody>
          <a:bodyPr wrap="none">
            <a:spAutoFit/>
          </a:bodyPr>
          <a:lstStyle/>
          <a:p>
            <a:pPr algn="just" rtl="1">
              <a:lnSpc>
                <a:spcPct val="150000"/>
              </a:lnSpc>
            </a:pPr>
            <a:r>
              <a:rPr lang="fa-IR" sz="3200" b="1" dirty="0" smtClean="0">
                <a:solidFill>
                  <a:srgbClr val="002060"/>
                </a:solidFill>
                <a:cs typeface="B Titr" panose="00000700000000000000" pitchFamily="2" charset="-78"/>
              </a:rPr>
              <a:t>اجزا و ویژگی های درخت</a:t>
            </a:r>
            <a:endParaRPr lang="fa-IR" sz="3200" b="1" dirty="0">
              <a:solidFill>
                <a:srgbClr val="002060"/>
              </a:solidFill>
              <a:cs typeface="B Titr" panose="00000700000000000000" pitchFamily="2" charset="-78"/>
            </a:endParaRPr>
          </a:p>
        </p:txBody>
      </p:sp>
      <p:sp>
        <p:nvSpPr>
          <p:cNvPr id="8" name="Rectangle 7"/>
          <p:cNvSpPr/>
          <p:nvPr/>
        </p:nvSpPr>
        <p:spPr>
          <a:xfrm>
            <a:off x="6369269" y="3763521"/>
            <a:ext cx="5449691" cy="1569660"/>
          </a:xfrm>
          <a:prstGeom prst="rect">
            <a:avLst/>
          </a:prstGeom>
        </p:spPr>
        <p:txBody>
          <a:bodyPr wrap="square">
            <a:spAutoFit/>
          </a:bodyPr>
          <a:lstStyle/>
          <a:p>
            <a:pPr lvl="0" algn="just" rtl="1"/>
            <a:r>
              <a:rPr lang="fa-IR" sz="2400" dirty="0">
                <a:solidFill>
                  <a:prstClr val="black"/>
                </a:solidFill>
                <a:cs typeface="B Nazanin" panose="00000400000000000000" pitchFamily="2" charset="-78"/>
              </a:rPr>
              <a:t>تعداد </a:t>
            </a:r>
            <a:r>
              <a:rPr lang="fa-IR" sz="2400" dirty="0" smtClean="0">
                <a:solidFill>
                  <a:prstClr val="black"/>
                </a:solidFill>
                <a:cs typeface="B Nazanin" panose="00000400000000000000" pitchFamily="2" charset="-78"/>
              </a:rPr>
              <a:t>زیردرخت </a:t>
            </a:r>
            <a:r>
              <a:rPr lang="fa-IR" sz="2400" dirty="0">
                <a:solidFill>
                  <a:prstClr val="black"/>
                </a:solidFill>
                <a:cs typeface="B Nazanin" panose="00000400000000000000" pitchFamily="2" charset="-78"/>
              </a:rPr>
              <a:t>های یک گره را درجه آن گره می گوییم و درجه یک درخت برابر با بزرگ ترین درجه گره های آن درخت است. به درختی که درجه آن یک باشد، درخت </a:t>
            </a:r>
            <a:r>
              <a:rPr lang="en-US" sz="2400" dirty="0" err="1">
                <a:solidFill>
                  <a:prstClr val="black"/>
                </a:solidFill>
                <a:cs typeface="B Nazanin" panose="00000400000000000000" pitchFamily="2" charset="-78"/>
              </a:rPr>
              <a:t>Unery</a:t>
            </a:r>
            <a:r>
              <a:rPr lang="en-US" sz="2400" dirty="0">
                <a:solidFill>
                  <a:prstClr val="black"/>
                </a:solidFill>
                <a:cs typeface="B Nazanin" panose="00000400000000000000" pitchFamily="2" charset="-78"/>
              </a:rPr>
              <a:t> </a:t>
            </a:r>
            <a:r>
              <a:rPr lang="fa-IR" sz="2400" dirty="0">
                <a:solidFill>
                  <a:prstClr val="black"/>
                </a:solidFill>
                <a:cs typeface="B Nazanin" panose="00000400000000000000" pitchFamily="2" charset="-78"/>
              </a:rPr>
              <a:t>گفته می شود.</a:t>
            </a:r>
          </a:p>
        </p:txBody>
      </p:sp>
      <p:sp>
        <p:nvSpPr>
          <p:cNvPr id="3" name="Slide Number Placeholder 2"/>
          <p:cNvSpPr>
            <a:spLocks noGrp="1"/>
          </p:cNvSpPr>
          <p:nvPr>
            <p:ph type="sldNum" sz="quarter" idx="12"/>
          </p:nvPr>
        </p:nvSpPr>
        <p:spPr/>
        <p:txBody>
          <a:bodyPr/>
          <a:lstStyle/>
          <a:p>
            <a:fld id="{EA59E14A-CF6C-4BA0-B9C8-7EB443BEE51E}" type="slidenum">
              <a:rPr lang="en-US" smtClean="0"/>
              <a:t>6</a:t>
            </a:fld>
            <a:endParaRPr lang="en-US"/>
          </a:p>
        </p:txBody>
      </p:sp>
    </p:spTree>
    <p:extLst>
      <p:ext uri="{BB962C8B-B14F-4D97-AF65-F5344CB8AC3E}">
        <p14:creationId xmlns:p14="http://schemas.microsoft.com/office/powerpoint/2010/main" val="7704699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4967" y="231958"/>
            <a:ext cx="11163868" cy="4493538"/>
          </a:xfrm>
          <a:prstGeom prst="rect">
            <a:avLst/>
          </a:prstGeom>
        </p:spPr>
        <p:txBody>
          <a:bodyPr wrap="square">
            <a:spAutoFit/>
          </a:bodyPr>
          <a:lstStyle/>
          <a:p>
            <a:pPr algn="just" rtl="1"/>
            <a:r>
              <a:rPr lang="fa-IR" sz="2400" b="1" dirty="0" smtClean="0">
                <a:cs typeface="B Nazanin" panose="00000400000000000000" pitchFamily="2" charset="-78"/>
              </a:rPr>
              <a:t>ریشه </a:t>
            </a:r>
            <a:r>
              <a:rPr lang="en-US" sz="2400" b="1" dirty="0" smtClean="0">
                <a:cs typeface="B Nazanin" panose="00000400000000000000" pitchFamily="2" charset="-78"/>
              </a:rPr>
              <a:t>Root</a:t>
            </a:r>
            <a:r>
              <a:rPr lang="fa-IR" sz="2400" b="1" dirty="0" smtClean="0">
                <a:cs typeface="B Nazanin" panose="00000400000000000000" pitchFamily="2" charset="-78"/>
              </a:rPr>
              <a:t> : </a:t>
            </a:r>
          </a:p>
          <a:p>
            <a:pPr algn="just" rtl="1"/>
            <a:r>
              <a:rPr lang="fa-IR" sz="2400" dirty="0" smtClean="0">
                <a:cs typeface="B Nazanin" panose="00000400000000000000" pitchFamily="2" charset="-78"/>
              </a:rPr>
              <a:t>ساختار </a:t>
            </a:r>
            <a:r>
              <a:rPr lang="fa-IR" sz="2400" dirty="0">
                <a:cs typeface="B Nazanin" panose="00000400000000000000" pitchFamily="2" charset="-78"/>
              </a:rPr>
              <a:t>داده درختی، گره ریشه اولین گره یا گره والد است. گره ریشه گرهی است که کل درخت از آن سرچشمه می‌گیرد. گره ریشه والد ندارد و فقط دارای گره‌های فرزند است. در </a:t>
            </a:r>
            <a:r>
              <a:rPr lang="fa-IR" sz="2400" dirty="0" smtClean="0">
                <a:cs typeface="B Nazanin" panose="00000400000000000000" pitchFamily="2" charset="-78"/>
              </a:rPr>
              <a:t>تصویر، </a:t>
            </a:r>
            <a:r>
              <a:rPr lang="fa-IR" sz="2400" dirty="0">
                <a:cs typeface="B Nazanin" panose="00000400000000000000" pitchFamily="2" charset="-78"/>
              </a:rPr>
              <a:t>گره </a:t>
            </a:r>
            <a:r>
              <a:rPr lang="en-US" sz="2400" dirty="0">
                <a:cs typeface="B Nazanin" panose="00000400000000000000" pitchFamily="2" charset="-78"/>
              </a:rPr>
              <a:t>A </a:t>
            </a:r>
            <a:r>
              <a:rPr lang="fa-IR" sz="2400" dirty="0" smtClean="0">
                <a:cs typeface="B Nazanin" panose="00000400000000000000" pitchFamily="2" charset="-78"/>
              </a:rPr>
              <a:t> ریشه </a:t>
            </a:r>
            <a:r>
              <a:rPr lang="fa-IR" sz="2400" dirty="0">
                <a:cs typeface="B Nazanin" panose="00000400000000000000" pitchFamily="2" charset="-78"/>
              </a:rPr>
              <a:t>درخت محسوب می‌شود</a:t>
            </a:r>
            <a:r>
              <a:rPr lang="fa-IR" sz="2400" dirty="0" smtClean="0">
                <a:cs typeface="B Nazanin" panose="00000400000000000000" pitchFamily="2" charset="-78"/>
              </a:rPr>
              <a:t>.</a:t>
            </a:r>
          </a:p>
          <a:p>
            <a:pPr algn="just" rtl="1"/>
            <a:endParaRPr lang="fa-IR" sz="2400" dirty="0">
              <a:cs typeface="B Nazanin" panose="00000400000000000000" pitchFamily="2" charset="-78"/>
            </a:endParaRPr>
          </a:p>
          <a:p>
            <a:pPr algn="just" rtl="1"/>
            <a:r>
              <a:rPr lang="fa-IR" sz="2400" b="1" dirty="0">
                <a:cs typeface="B Nazanin" panose="00000400000000000000" pitchFamily="2" charset="-78"/>
              </a:rPr>
              <a:t>گره </a:t>
            </a:r>
            <a:r>
              <a:rPr lang="fa-IR" sz="2400" b="1" dirty="0" smtClean="0">
                <a:cs typeface="B Nazanin" panose="00000400000000000000" pitchFamily="2" charset="-78"/>
              </a:rPr>
              <a:t>والد</a:t>
            </a:r>
            <a:r>
              <a:rPr lang="en-US" sz="2400" b="1" dirty="0" smtClean="0">
                <a:cs typeface="B Nazanin" panose="00000400000000000000" pitchFamily="2" charset="-78"/>
              </a:rPr>
              <a:t>Parent Node </a:t>
            </a:r>
            <a:r>
              <a:rPr lang="fa-IR" sz="2400" b="1" dirty="0" smtClean="0">
                <a:cs typeface="B Nazanin" panose="00000400000000000000" pitchFamily="2" charset="-78"/>
              </a:rPr>
              <a:t>: </a:t>
            </a:r>
          </a:p>
          <a:p>
            <a:pPr algn="just" rtl="1"/>
            <a:r>
              <a:rPr lang="fa-IR" sz="2300" dirty="0" smtClean="0">
                <a:cs typeface="B Nazanin" panose="00000400000000000000" pitchFamily="2" charset="-78"/>
              </a:rPr>
              <a:t>گره‌ای </a:t>
            </a:r>
            <a:r>
              <a:rPr lang="fa-IR" sz="2300" dirty="0">
                <a:cs typeface="B Nazanin" panose="00000400000000000000" pitchFamily="2" charset="-78"/>
              </a:rPr>
              <a:t>که بلافاصله ماقبل یک گره مفروض قرار دارد، گره والد آن گره مفروض نامیده می‌شود. در </a:t>
            </a:r>
            <a:r>
              <a:rPr lang="fa-IR" sz="2300" dirty="0" smtClean="0">
                <a:cs typeface="B Nazanin" panose="00000400000000000000" pitchFamily="2" charset="-78"/>
              </a:rPr>
              <a:t>تصویر،</a:t>
            </a:r>
            <a:r>
              <a:rPr lang="en-US" sz="2300" dirty="0" smtClean="0">
                <a:cs typeface="B Nazanin" panose="00000400000000000000" pitchFamily="2" charset="-78"/>
              </a:rPr>
              <a:t>B </a:t>
            </a:r>
            <a:r>
              <a:rPr lang="fa-IR" sz="2300" dirty="0" smtClean="0">
                <a:cs typeface="B Nazanin" panose="00000400000000000000" pitchFamily="2" charset="-78"/>
              </a:rPr>
              <a:t> والد</a:t>
            </a:r>
            <a:r>
              <a:rPr lang="en-US" sz="2300" dirty="0" smtClean="0">
                <a:cs typeface="B Nazanin" panose="00000400000000000000" pitchFamily="2" charset="-78"/>
              </a:rPr>
              <a:t>E </a:t>
            </a:r>
            <a:r>
              <a:rPr lang="fa-IR" sz="2300" dirty="0" smtClean="0">
                <a:cs typeface="B Nazanin" panose="00000400000000000000" pitchFamily="2" charset="-78"/>
              </a:rPr>
              <a:t> و</a:t>
            </a:r>
            <a:r>
              <a:rPr lang="en-US" sz="2300" dirty="0" smtClean="0">
                <a:cs typeface="B Nazanin" panose="00000400000000000000" pitchFamily="2" charset="-78"/>
              </a:rPr>
              <a:t>F </a:t>
            </a:r>
            <a:r>
              <a:rPr lang="fa-IR" sz="2300" dirty="0" smtClean="0">
                <a:cs typeface="B Nazanin" panose="00000400000000000000" pitchFamily="2" charset="-78"/>
              </a:rPr>
              <a:t> است.</a:t>
            </a:r>
          </a:p>
          <a:p>
            <a:pPr algn="just" rtl="1"/>
            <a:endParaRPr lang="fa-IR" sz="2400" dirty="0">
              <a:cs typeface="B Nazanin" panose="00000400000000000000" pitchFamily="2" charset="-78"/>
            </a:endParaRPr>
          </a:p>
          <a:p>
            <a:pPr algn="just" rtl="1"/>
            <a:r>
              <a:rPr lang="fa-IR" sz="2400" b="1" dirty="0">
                <a:cs typeface="B Nazanin" panose="00000400000000000000" pitchFamily="2" charset="-78"/>
              </a:rPr>
              <a:t>گره فرزند </a:t>
            </a:r>
            <a:r>
              <a:rPr lang="en-US" sz="2400" b="1" dirty="0" smtClean="0">
                <a:cs typeface="B Nazanin" panose="00000400000000000000" pitchFamily="2" charset="-78"/>
              </a:rPr>
              <a:t>Childe Node </a:t>
            </a:r>
            <a:r>
              <a:rPr lang="fa-IR" sz="2400" b="1" dirty="0" smtClean="0">
                <a:cs typeface="B Nazanin" panose="00000400000000000000" pitchFamily="2" charset="-78"/>
              </a:rPr>
              <a:t>:</a:t>
            </a:r>
          </a:p>
          <a:p>
            <a:pPr algn="just" rtl="1"/>
            <a:r>
              <a:rPr lang="fa-IR" sz="2400" dirty="0" smtClean="0">
                <a:cs typeface="B Nazanin" panose="00000400000000000000" pitchFamily="2" charset="-78"/>
              </a:rPr>
              <a:t>همه </a:t>
            </a:r>
            <a:r>
              <a:rPr lang="fa-IR" sz="2400" dirty="0">
                <a:cs typeface="B Nazanin" panose="00000400000000000000" pitchFamily="2" charset="-78"/>
              </a:rPr>
              <a:t>گره‌هایی که بلافاصله بعد از یک گره مفروض قرار دارند و وارث آن به حساب می‌آیند، فرزندان آن گره مفروض هستند. در </a:t>
            </a:r>
            <a:r>
              <a:rPr lang="fa-IR" sz="2400" dirty="0" smtClean="0">
                <a:cs typeface="B Nazanin" panose="00000400000000000000" pitchFamily="2" charset="-78"/>
              </a:rPr>
              <a:t>تصویر،</a:t>
            </a:r>
            <a:r>
              <a:rPr lang="en-US" sz="2400" dirty="0" smtClean="0">
                <a:cs typeface="B Nazanin" panose="00000400000000000000" pitchFamily="2" charset="-78"/>
              </a:rPr>
              <a:t>F </a:t>
            </a:r>
            <a:r>
              <a:rPr lang="fa-IR" sz="2400" dirty="0" smtClean="0">
                <a:cs typeface="B Nazanin" panose="00000400000000000000" pitchFamily="2" charset="-78"/>
              </a:rPr>
              <a:t> و</a:t>
            </a:r>
            <a:r>
              <a:rPr lang="en-US" sz="2400" dirty="0" smtClean="0">
                <a:cs typeface="B Nazanin" panose="00000400000000000000" pitchFamily="2" charset="-78"/>
              </a:rPr>
              <a:t>E </a:t>
            </a:r>
            <a:r>
              <a:rPr lang="fa-IR" sz="2400" dirty="0" smtClean="0">
                <a:cs typeface="B Nazanin" panose="00000400000000000000" pitchFamily="2" charset="-78"/>
              </a:rPr>
              <a:t> فرزندان</a:t>
            </a:r>
            <a:r>
              <a:rPr lang="en-US" sz="2400" dirty="0" smtClean="0">
                <a:cs typeface="B Nazanin" panose="00000400000000000000" pitchFamily="2" charset="-78"/>
              </a:rPr>
              <a:t>B </a:t>
            </a:r>
            <a:r>
              <a:rPr lang="fa-IR" sz="2400" dirty="0" smtClean="0">
                <a:cs typeface="B Nazanin" panose="00000400000000000000" pitchFamily="2" charset="-78"/>
              </a:rPr>
              <a:t> محسوب </a:t>
            </a:r>
            <a:r>
              <a:rPr lang="fa-IR" sz="2400" dirty="0">
                <a:cs typeface="B Nazanin" panose="00000400000000000000" pitchFamily="2" charset="-78"/>
              </a:rPr>
              <a:t>می‌شوند</a:t>
            </a:r>
            <a:r>
              <a:rPr lang="fa-IR" sz="2400" dirty="0" smtClean="0">
                <a:cs typeface="B Nazanin" panose="00000400000000000000" pitchFamily="2" charset="-78"/>
              </a:rPr>
              <a:t>.</a:t>
            </a:r>
          </a:p>
          <a:p>
            <a:pPr algn="just" rtl="1"/>
            <a:endParaRPr lang="fa-IR" sz="2400" dirty="0">
              <a:cs typeface="B Nazanin" panose="00000400000000000000" pitchFamily="2" charset="-78"/>
            </a:endParaRPr>
          </a:p>
          <a:p>
            <a:pPr algn="just" rtl="1"/>
            <a:r>
              <a:rPr lang="fa-IR" sz="2400" b="1" dirty="0" smtClean="0">
                <a:cs typeface="B Nazanin" panose="00000400000000000000" pitchFamily="2" charset="-78"/>
              </a:rPr>
              <a:t>برگ </a:t>
            </a:r>
            <a:r>
              <a:rPr lang="en-US" sz="2400" b="1" dirty="0" smtClean="0">
                <a:cs typeface="B Nazanin" panose="00000400000000000000" pitchFamily="2" charset="-78"/>
              </a:rPr>
              <a:t>Leaf</a:t>
            </a:r>
            <a:r>
              <a:rPr lang="fa-IR" sz="2400" b="1" dirty="0" smtClean="0">
                <a:cs typeface="B Nazanin" panose="00000400000000000000" pitchFamily="2" charset="-78"/>
              </a:rPr>
              <a:t>:</a:t>
            </a:r>
          </a:p>
        </p:txBody>
      </p:sp>
      <p:pic>
        <p:nvPicPr>
          <p:cNvPr id="4" name="Picture 3"/>
          <p:cNvPicPr>
            <a:picLocks noChangeAspect="1"/>
          </p:cNvPicPr>
          <p:nvPr/>
        </p:nvPicPr>
        <p:blipFill>
          <a:blip r:embed="rId2"/>
          <a:stretch>
            <a:fillRect/>
          </a:stretch>
        </p:blipFill>
        <p:spPr>
          <a:xfrm>
            <a:off x="1150883" y="3644147"/>
            <a:ext cx="4492198" cy="3131965"/>
          </a:xfrm>
          <a:prstGeom prst="rect">
            <a:avLst/>
          </a:prstGeom>
        </p:spPr>
      </p:pic>
      <p:sp>
        <p:nvSpPr>
          <p:cNvPr id="5" name="Rectangle 4"/>
          <p:cNvSpPr/>
          <p:nvPr/>
        </p:nvSpPr>
        <p:spPr>
          <a:xfrm>
            <a:off x="6511159" y="4733094"/>
            <a:ext cx="5157676" cy="1569660"/>
          </a:xfrm>
          <a:prstGeom prst="rect">
            <a:avLst/>
          </a:prstGeom>
        </p:spPr>
        <p:txBody>
          <a:bodyPr wrap="square">
            <a:spAutoFit/>
          </a:bodyPr>
          <a:lstStyle/>
          <a:p>
            <a:pPr lvl="0" algn="just" rtl="1"/>
            <a:r>
              <a:rPr lang="fa-IR" sz="2400" dirty="0">
                <a:solidFill>
                  <a:prstClr val="black"/>
                </a:solidFill>
                <a:cs typeface="B Nazanin" panose="00000400000000000000" pitchFamily="2" charset="-78"/>
              </a:rPr>
              <a:t>گره‌ای که هیچ فرزندی ندارد، برگ نامیده می‌شود. معمولاً گره‌های مرزی یک درخت یا آخرین گره‌های درخت، برگ‌های درخت نامیده می‌شوند. در تصویر، </a:t>
            </a:r>
            <a:r>
              <a:rPr lang="en-US" sz="2400" dirty="0" smtClean="0">
                <a:solidFill>
                  <a:prstClr val="black"/>
                </a:solidFill>
                <a:cs typeface="B Nazanin" panose="00000400000000000000" pitchFamily="2" charset="-78"/>
              </a:rPr>
              <a:t>E، </a:t>
            </a:r>
            <a:r>
              <a:rPr lang="en-US" sz="2400" dirty="0">
                <a:solidFill>
                  <a:prstClr val="black"/>
                </a:solidFill>
                <a:cs typeface="B Nazanin" panose="00000400000000000000" pitchFamily="2" charset="-78"/>
              </a:rPr>
              <a:t>F ، J ، K ، H ، I </a:t>
            </a:r>
            <a:r>
              <a:rPr lang="fa-IR" sz="2400" dirty="0" smtClean="0">
                <a:solidFill>
                  <a:prstClr val="black"/>
                </a:solidFill>
                <a:cs typeface="B Nazanin" panose="00000400000000000000" pitchFamily="2" charset="-78"/>
              </a:rPr>
              <a:t> گره‌های </a:t>
            </a:r>
            <a:r>
              <a:rPr lang="fa-IR" sz="2400" dirty="0">
                <a:solidFill>
                  <a:prstClr val="black"/>
                </a:solidFill>
                <a:cs typeface="B Nazanin" panose="00000400000000000000" pitchFamily="2" charset="-78"/>
              </a:rPr>
              <a:t>برگ هستند.</a:t>
            </a:r>
            <a:endParaRPr lang="en-US" sz="2400" dirty="0">
              <a:solidFill>
                <a:prstClr val="black"/>
              </a:solidFill>
              <a:cs typeface="B Nazanin" panose="00000400000000000000" pitchFamily="2" charset="-78"/>
            </a:endParaRPr>
          </a:p>
        </p:txBody>
      </p:sp>
      <p:sp>
        <p:nvSpPr>
          <p:cNvPr id="2" name="Slide Number Placeholder 1"/>
          <p:cNvSpPr>
            <a:spLocks noGrp="1"/>
          </p:cNvSpPr>
          <p:nvPr>
            <p:ph type="sldNum" sz="quarter" idx="12"/>
          </p:nvPr>
        </p:nvSpPr>
        <p:spPr/>
        <p:txBody>
          <a:bodyPr/>
          <a:lstStyle/>
          <a:p>
            <a:fld id="{EA59E14A-CF6C-4BA0-B9C8-7EB443BEE51E}" type="slidenum">
              <a:rPr lang="en-US" smtClean="0"/>
              <a:t>7</a:t>
            </a:fld>
            <a:endParaRPr lang="en-US"/>
          </a:p>
        </p:txBody>
      </p:sp>
    </p:spTree>
    <p:extLst>
      <p:ext uri="{BB962C8B-B14F-4D97-AF65-F5344CB8AC3E}">
        <p14:creationId xmlns:p14="http://schemas.microsoft.com/office/powerpoint/2010/main" val="935180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6728" y="383360"/>
            <a:ext cx="11409528" cy="3416320"/>
          </a:xfrm>
          <a:prstGeom prst="rect">
            <a:avLst/>
          </a:prstGeom>
        </p:spPr>
        <p:txBody>
          <a:bodyPr wrap="square">
            <a:spAutoFit/>
          </a:bodyPr>
          <a:lstStyle/>
          <a:p>
            <a:pPr algn="r" rtl="1"/>
            <a:r>
              <a:rPr lang="fa-IR" sz="2400" b="1" dirty="0" smtClean="0">
                <a:cs typeface="B Nazanin" panose="00000400000000000000" pitchFamily="2" charset="-78"/>
              </a:rPr>
              <a:t>گره داخلی</a:t>
            </a:r>
            <a:r>
              <a:rPr lang="en-US" sz="2400" b="1" dirty="0" smtClean="0">
                <a:cs typeface="B Nazanin" panose="00000400000000000000" pitchFamily="2" charset="-78"/>
              </a:rPr>
              <a:t>Internal Node </a:t>
            </a:r>
            <a:r>
              <a:rPr lang="fa-IR" sz="2400" b="1" dirty="0" smtClean="0">
                <a:cs typeface="B Nazanin" panose="00000400000000000000" pitchFamily="2" charset="-78"/>
              </a:rPr>
              <a:t>:</a:t>
            </a:r>
          </a:p>
          <a:p>
            <a:pPr algn="r" rtl="1"/>
            <a:r>
              <a:rPr lang="fa-IR" sz="2400" dirty="0" smtClean="0">
                <a:cs typeface="B Nazanin" panose="00000400000000000000" pitchFamily="2" charset="-78"/>
              </a:rPr>
              <a:t>گره‌ای </a:t>
            </a:r>
            <a:r>
              <a:rPr lang="fa-IR" sz="2400" dirty="0">
                <a:cs typeface="B Nazanin" panose="00000400000000000000" pitchFamily="2" charset="-78"/>
              </a:rPr>
              <a:t>که حداقل یک فرزند داشته باشد، به عنوان گره داخلی شناخته می‌شود. در </a:t>
            </a:r>
            <a:r>
              <a:rPr lang="fa-IR" sz="2400" dirty="0" smtClean="0">
                <a:cs typeface="B Nazanin" panose="00000400000000000000" pitchFamily="2" charset="-78"/>
              </a:rPr>
              <a:t>تصویر، </a:t>
            </a:r>
            <a:r>
              <a:rPr lang="fa-IR" sz="2400" dirty="0">
                <a:cs typeface="B Nazanin" panose="00000400000000000000" pitchFamily="2" charset="-78"/>
              </a:rPr>
              <a:t>تمام گره‌ها به جز </a:t>
            </a:r>
            <a:r>
              <a:rPr lang="en-US" sz="2400" dirty="0">
                <a:cs typeface="B Nazanin" panose="00000400000000000000" pitchFamily="2" charset="-78"/>
              </a:rPr>
              <a:t>E ، F ، J ، K ، H ، I </a:t>
            </a:r>
            <a:r>
              <a:rPr lang="fa-IR" sz="2400" dirty="0" smtClean="0">
                <a:cs typeface="B Nazanin" panose="00000400000000000000" pitchFamily="2" charset="-78"/>
              </a:rPr>
              <a:t> داخلی </a:t>
            </a:r>
            <a:r>
              <a:rPr lang="fa-IR" sz="2400" dirty="0">
                <a:cs typeface="B Nazanin" panose="00000400000000000000" pitchFamily="2" charset="-78"/>
              </a:rPr>
              <a:t>هستند</a:t>
            </a:r>
            <a:r>
              <a:rPr lang="fa-IR" sz="2400" dirty="0" smtClean="0">
                <a:cs typeface="B Nazanin" panose="00000400000000000000" pitchFamily="2" charset="-78"/>
              </a:rPr>
              <a:t>.</a:t>
            </a:r>
          </a:p>
          <a:p>
            <a:pPr algn="r" rtl="1"/>
            <a:endParaRPr lang="fa-IR" sz="2400" dirty="0">
              <a:cs typeface="B Nazanin" panose="00000400000000000000" pitchFamily="2" charset="-78"/>
            </a:endParaRPr>
          </a:p>
          <a:p>
            <a:pPr algn="r" rtl="1"/>
            <a:r>
              <a:rPr lang="fa-IR" sz="2400" b="1" dirty="0" smtClean="0">
                <a:cs typeface="B Nazanin" panose="00000400000000000000" pitchFamily="2" charset="-78"/>
              </a:rPr>
              <a:t>گره اجدادی</a:t>
            </a:r>
            <a:r>
              <a:rPr lang="en-US" sz="2400" b="1" dirty="0" smtClean="0">
                <a:cs typeface="B Nazanin" panose="00000400000000000000" pitchFamily="2" charset="-78"/>
              </a:rPr>
              <a:t>Ancestor Node </a:t>
            </a:r>
            <a:r>
              <a:rPr lang="fa-IR" sz="2400" b="1" dirty="0" smtClean="0">
                <a:cs typeface="B Nazanin" panose="00000400000000000000" pitchFamily="2" charset="-78"/>
              </a:rPr>
              <a:t>:</a:t>
            </a:r>
          </a:p>
          <a:p>
            <a:pPr algn="r" rtl="1"/>
            <a:r>
              <a:rPr lang="fa-IR" sz="2400" dirty="0" smtClean="0">
                <a:cs typeface="B Nazanin" panose="00000400000000000000" pitchFamily="2" charset="-78"/>
              </a:rPr>
              <a:t>اجداد </a:t>
            </a:r>
            <a:r>
              <a:rPr lang="fa-IR" sz="2400" dirty="0">
                <a:cs typeface="B Nazanin" panose="00000400000000000000" pitchFamily="2" charset="-78"/>
              </a:rPr>
              <a:t>یک گره، همه گره‌های پیشین از ریشه تا آن گره هستند. یعنی والدین در نسل‌های مختلف مربوط به یک گره خاص، اجداد آن گره هستند. در </a:t>
            </a:r>
            <a:r>
              <a:rPr lang="fa-IR" sz="2400" dirty="0" smtClean="0">
                <a:cs typeface="B Nazanin" panose="00000400000000000000" pitchFamily="2" charset="-78"/>
              </a:rPr>
              <a:t>تصویر،</a:t>
            </a:r>
            <a:r>
              <a:rPr lang="en-US" sz="2400" dirty="0" smtClean="0">
                <a:cs typeface="B Nazanin" panose="00000400000000000000" pitchFamily="2" charset="-78"/>
              </a:rPr>
              <a:t>A ،C </a:t>
            </a:r>
            <a:r>
              <a:rPr lang="fa-IR" sz="2400" dirty="0" smtClean="0">
                <a:cs typeface="B Nazanin" panose="00000400000000000000" pitchFamily="2" charset="-78"/>
              </a:rPr>
              <a:t> و</a:t>
            </a:r>
            <a:r>
              <a:rPr lang="en-US" sz="2400" dirty="0" smtClean="0">
                <a:cs typeface="B Nazanin" panose="00000400000000000000" pitchFamily="2" charset="-78"/>
              </a:rPr>
              <a:t>G </a:t>
            </a:r>
            <a:r>
              <a:rPr lang="fa-IR" sz="2400" dirty="0" smtClean="0">
                <a:cs typeface="B Nazanin" panose="00000400000000000000" pitchFamily="2" charset="-78"/>
              </a:rPr>
              <a:t> اجداد گره‌های</a:t>
            </a:r>
            <a:r>
              <a:rPr lang="en-US" sz="2400" dirty="0" smtClean="0">
                <a:cs typeface="B Nazanin" panose="00000400000000000000" pitchFamily="2" charset="-78"/>
              </a:rPr>
              <a:t>K </a:t>
            </a:r>
            <a:r>
              <a:rPr lang="fa-IR" sz="2400" dirty="0" smtClean="0">
                <a:cs typeface="B Nazanin" panose="00000400000000000000" pitchFamily="2" charset="-78"/>
              </a:rPr>
              <a:t> و</a:t>
            </a:r>
            <a:r>
              <a:rPr lang="en-US" sz="2400" dirty="0" smtClean="0">
                <a:cs typeface="B Nazanin" panose="00000400000000000000" pitchFamily="2" charset="-78"/>
              </a:rPr>
              <a:t>J </a:t>
            </a:r>
            <a:r>
              <a:rPr lang="fa-IR" sz="2400" dirty="0" smtClean="0">
                <a:cs typeface="B Nazanin" panose="00000400000000000000" pitchFamily="2" charset="-78"/>
              </a:rPr>
              <a:t> هستند.</a:t>
            </a:r>
          </a:p>
          <a:p>
            <a:pPr algn="r" rtl="1"/>
            <a:endParaRPr lang="fa-IR" sz="2400" dirty="0">
              <a:cs typeface="B Nazanin" panose="00000400000000000000" pitchFamily="2" charset="-78"/>
            </a:endParaRPr>
          </a:p>
          <a:p>
            <a:pPr algn="r" rtl="1"/>
            <a:r>
              <a:rPr lang="fa-IR" sz="2400" b="1" dirty="0" smtClean="0">
                <a:cs typeface="B Nazanin" panose="00000400000000000000" pitchFamily="2" charset="-78"/>
              </a:rPr>
              <a:t>نسل </a:t>
            </a:r>
            <a:r>
              <a:rPr lang="en-US" sz="2400" b="1" dirty="0" smtClean="0">
                <a:cs typeface="B Nazanin" panose="00000400000000000000" pitchFamily="2" charset="-78"/>
              </a:rPr>
              <a:t>Descendant </a:t>
            </a:r>
            <a:r>
              <a:rPr lang="fa-IR" sz="2400" b="1" dirty="0" smtClean="0">
                <a:cs typeface="B Nazanin" panose="00000400000000000000" pitchFamily="2" charset="-78"/>
              </a:rPr>
              <a:t>:</a:t>
            </a:r>
          </a:p>
        </p:txBody>
      </p:sp>
      <p:pic>
        <p:nvPicPr>
          <p:cNvPr id="4" name="Picture 3"/>
          <p:cNvPicPr>
            <a:picLocks noChangeAspect="1"/>
          </p:cNvPicPr>
          <p:nvPr/>
        </p:nvPicPr>
        <p:blipFill>
          <a:blip r:embed="rId2"/>
          <a:stretch>
            <a:fillRect/>
          </a:stretch>
        </p:blipFill>
        <p:spPr>
          <a:xfrm>
            <a:off x="416855" y="3062700"/>
            <a:ext cx="5274502" cy="3677389"/>
          </a:xfrm>
          <a:prstGeom prst="rect">
            <a:avLst/>
          </a:prstGeom>
        </p:spPr>
      </p:pic>
      <p:sp>
        <p:nvSpPr>
          <p:cNvPr id="5" name="Rectangle 4"/>
          <p:cNvSpPr/>
          <p:nvPr/>
        </p:nvSpPr>
        <p:spPr>
          <a:xfrm>
            <a:off x="5750256" y="3990964"/>
            <a:ext cx="6096000" cy="830997"/>
          </a:xfrm>
          <a:prstGeom prst="rect">
            <a:avLst/>
          </a:prstGeom>
        </p:spPr>
        <p:txBody>
          <a:bodyPr>
            <a:spAutoFit/>
          </a:bodyPr>
          <a:lstStyle/>
          <a:p>
            <a:pPr lvl="0" algn="r" rtl="1"/>
            <a:r>
              <a:rPr lang="fa-IR" sz="2400" dirty="0">
                <a:solidFill>
                  <a:prstClr val="black"/>
                </a:solidFill>
                <a:cs typeface="B Nazanin" panose="00000400000000000000" pitchFamily="2" charset="-78"/>
              </a:rPr>
              <a:t>گره‌ای که بلافاصله بعد از یک گره مفروض قرار می‌گیرد از نسل آن گره مفروض نامیده می‌شود. در تصویر، </a:t>
            </a:r>
            <a:r>
              <a:rPr lang="en-US" sz="2400" dirty="0">
                <a:solidFill>
                  <a:prstClr val="black"/>
                </a:solidFill>
                <a:cs typeface="B Nazanin" panose="00000400000000000000" pitchFamily="2" charset="-78"/>
              </a:rPr>
              <a:t>K </a:t>
            </a:r>
            <a:r>
              <a:rPr lang="fa-IR" sz="2400" dirty="0" smtClean="0">
                <a:solidFill>
                  <a:prstClr val="black"/>
                </a:solidFill>
                <a:cs typeface="B Nazanin" panose="00000400000000000000" pitchFamily="2" charset="-78"/>
              </a:rPr>
              <a:t> از </a:t>
            </a:r>
            <a:r>
              <a:rPr lang="fa-IR" sz="2400" dirty="0">
                <a:solidFill>
                  <a:prstClr val="black"/>
                </a:solidFill>
                <a:cs typeface="B Nazanin" panose="00000400000000000000" pitchFamily="2" charset="-78"/>
              </a:rPr>
              <a:t>نسل </a:t>
            </a:r>
            <a:r>
              <a:rPr lang="en-US" sz="2400" dirty="0">
                <a:solidFill>
                  <a:prstClr val="black"/>
                </a:solidFill>
                <a:cs typeface="B Nazanin" panose="00000400000000000000" pitchFamily="2" charset="-78"/>
              </a:rPr>
              <a:t>G </a:t>
            </a:r>
            <a:r>
              <a:rPr lang="fa-IR" sz="2400" dirty="0" smtClean="0">
                <a:solidFill>
                  <a:prstClr val="black"/>
                </a:solidFill>
                <a:cs typeface="B Nazanin" panose="00000400000000000000" pitchFamily="2" charset="-78"/>
              </a:rPr>
              <a:t> است</a:t>
            </a:r>
            <a:r>
              <a:rPr lang="fa-IR" sz="2400" dirty="0">
                <a:solidFill>
                  <a:prstClr val="black"/>
                </a:solidFill>
                <a:cs typeface="B Nazanin" panose="00000400000000000000" pitchFamily="2" charset="-78"/>
              </a:rPr>
              <a:t>.</a:t>
            </a:r>
            <a:endParaRPr lang="en-US" sz="2400" dirty="0">
              <a:solidFill>
                <a:prstClr val="black"/>
              </a:solidFill>
              <a:cs typeface="B Nazanin" panose="00000400000000000000" pitchFamily="2" charset="-78"/>
            </a:endParaRPr>
          </a:p>
        </p:txBody>
      </p:sp>
      <p:sp>
        <p:nvSpPr>
          <p:cNvPr id="2" name="Slide Number Placeholder 1"/>
          <p:cNvSpPr>
            <a:spLocks noGrp="1"/>
          </p:cNvSpPr>
          <p:nvPr>
            <p:ph type="sldNum" sz="quarter" idx="12"/>
          </p:nvPr>
        </p:nvSpPr>
        <p:spPr/>
        <p:txBody>
          <a:bodyPr/>
          <a:lstStyle/>
          <a:p>
            <a:fld id="{EA59E14A-CF6C-4BA0-B9C8-7EB443BEE51E}" type="slidenum">
              <a:rPr lang="en-US" smtClean="0"/>
              <a:t>8</a:t>
            </a:fld>
            <a:endParaRPr lang="en-US"/>
          </a:p>
        </p:txBody>
      </p:sp>
    </p:spTree>
    <p:extLst>
      <p:ext uri="{BB962C8B-B14F-4D97-AF65-F5344CB8AC3E}">
        <p14:creationId xmlns:p14="http://schemas.microsoft.com/office/powerpoint/2010/main" val="21271047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3080" y="311927"/>
            <a:ext cx="11353079" cy="3416320"/>
          </a:xfrm>
          <a:prstGeom prst="rect">
            <a:avLst/>
          </a:prstGeom>
        </p:spPr>
        <p:txBody>
          <a:bodyPr wrap="square">
            <a:spAutoFit/>
          </a:bodyPr>
          <a:lstStyle/>
          <a:p>
            <a:pPr algn="r" rtl="1"/>
            <a:r>
              <a:rPr lang="fa-IR" sz="2400" b="1" dirty="0">
                <a:cs typeface="B Nazanin" panose="00000400000000000000" pitchFamily="2" charset="-78"/>
              </a:rPr>
              <a:t>همزاد </a:t>
            </a:r>
            <a:r>
              <a:rPr lang="en-US" sz="2400" b="1" dirty="0" smtClean="0">
                <a:cs typeface="B Nazanin" panose="00000400000000000000" pitchFamily="2" charset="-78"/>
              </a:rPr>
              <a:t>Siblings </a:t>
            </a:r>
            <a:r>
              <a:rPr lang="fa-IR" sz="2400" b="1" dirty="0" smtClean="0">
                <a:cs typeface="B Nazanin" panose="00000400000000000000" pitchFamily="2" charset="-78"/>
              </a:rPr>
              <a:t>:</a:t>
            </a:r>
          </a:p>
          <a:p>
            <a:pPr algn="r" rtl="1"/>
            <a:r>
              <a:rPr lang="fa-IR" sz="2400" dirty="0" smtClean="0">
                <a:cs typeface="B Nazanin" panose="00000400000000000000" pitchFamily="2" charset="-78"/>
              </a:rPr>
              <a:t>همزاد </a:t>
            </a:r>
            <a:r>
              <a:rPr lang="fa-IR" sz="2400" dirty="0">
                <a:cs typeface="B Nazanin" panose="00000400000000000000" pitchFamily="2" charset="-78"/>
              </a:rPr>
              <a:t>در زندگی واقعی به معنای افرادی با والدین یکسان است، به طور مشابه در مورد درختان، گره‌هایی با والدین مشترک، همزاد در نظر گرفته می‌شوند. در </a:t>
            </a:r>
            <a:r>
              <a:rPr lang="fa-IR" sz="2400" dirty="0" smtClean="0">
                <a:cs typeface="B Nazanin" panose="00000400000000000000" pitchFamily="2" charset="-78"/>
              </a:rPr>
              <a:t>تصویر،</a:t>
            </a:r>
            <a:r>
              <a:rPr lang="en-US" sz="2400" dirty="0" smtClean="0">
                <a:cs typeface="B Nazanin" panose="00000400000000000000" pitchFamily="2" charset="-78"/>
              </a:rPr>
              <a:t>H </a:t>
            </a:r>
            <a:r>
              <a:rPr lang="fa-IR" sz="2400" dirty="0" smtClean="0">
                <a:cs typeface="B Nazanin" panose="00000400000000000000" pitchFamily="2" charset="-78"/>
              </a:rPr>
              <a:t> و</a:t>
            </a:r>
            <a:r>
              <a:rPr lang="en-US" sz="2400" dirty="0" smtClean="0">
                <a:cs typeface="B Nazanin" panose="00000400000000000000" pitchFamily="2" charset="-78"/>
              </a:rPr>
              <a:t>I </a:t>
            </a:r>
            <a:r>
              <a:rPr lang="fa-IR" sz="2400" dirty="0" smtClean="0">
                <a:cs typeface="B Nazanin" panose="00000400000000000000" pitchFamily="2" charset="-78"/>
              </a:rPr>
              <a:t> همزاد </a:t>
            </a:r>
            <a:r>
              <a:rPr lang="fa-IR" sz="2400" dirty="0">
                <a:cs typeface="B Nazanin" panose="00000400000000000000" pitchFamily="2" charset="-78"/>
              </a:rPr>
              <a:t>هستند</a:t>
            </a:r>
            <a:r>
              <a:rPr lang="fa-IR" sz="2400" dirty="0" smtClean="0">
                <a:cs typeface="B Nazanin" panose="00000400000000000000" pitchFamily="2" charset="-78"/>
              </a:rPr>
              <a:t>.</a:t>
            </a:r>
          </a:p>
          <a:p>
            <a:pPr algn="r" rtl="1"/>
            <a:endParaRPr lang="fa-IR" sz="2400" dirty="0">
              <a:cs typeface="B Nazanin" panose="00000400000000000000" pitchFamily="2" charset="-78"/>
            </a:endParaRPr>
          </a:p>
          <a:p>
            <a:pPr algn="r" rtl="1"/>
            <a:r>
              <a:rPr lang="fa-IR" sz="2400" b="1" dirty="0">
                <a:cs typeface="B Nazanin" panose="00000400000000000000" pitchFamily="2" charset="-78"/>
              </a:rPr>
              <a:t>مسیر </a:t>
            </a:r>
            <a:r>
              <a:rPr lang="en-US" sz="2400" b="1" dirty="0" smtClean="0">
                <a:cs typeface="B Nazanin" panose="00000400000000000000" pitchFamily="2" charset="-78"/>
              </a:rPr>
              <a:t>Path </a:t>
            </a:r>
            <a:r>
              <a:rPr lang="fa-IR" sz="2400" b="1" dirty="0" smtClean="0">
                <a:cs typeface="B Nazanin" panose="00000400000000000000" pitchFamily="2" charset="-78"/>
              </a:rPr>
              <a:t>:</a:t>
            </a:r>
          </a:p>
          <a:p>
            <a:pPr algn="r" rtl="1"/>
            <a:r>
              <a:rPr lang="fa-IR" sz="2400" dirty="0" smtClean="0">
                <a:cs typeface="B Nazanin" panose="00000400000000000000" pitchFamily="2" charset="-78"/>
              </a:rPr>
              <a:t>مسیر</a:t>
            </a:r>
            <a:r>
              <a:rPr lang="fa-IR" sz="2400" dirty="0">
                <a:cs typeface="B Nazanin" panose="00000400000000000000" pitchFamily="2" charset="-78"/>
              </a:rPr>
              <a:t>، تعدادی یال متوالی از گره مبدا تا گره مقصد است. در </a:t>
            </a:r>
            <a:r>
              <a:rPr lang="fa-IR" sz="2400" dirty="0" smtClean="0">
                <a:cs typeface="B Nazanin" panose="00000400000000000000" pitchFamily="2" charset="-78"/>
              </a:rPr>
              <a:t>تصویر، </a:t>
            </a:r>
            <a:r>
              <a:rPr lang="en-US" sz="2400" dirty="0">
                <a:cs typeface="B Nazanin" panose="00000400000000000000" pitchFamily="2" charset="-78"/>
              </a:rPr>
              <a:t>A ، C ، G ، K </a:t>
            </a:r>
            <a:r>
              <a:rPr lang="fa-IR" sz="2400" dirty="0" smtClean="0">
                <a:cs typeface="B Nazanin" panose="00000400000000000000" pitchFamily="2" charset="-78"/>
              </a:rPr>
              <a:t> مسیری </a:t>
            </a:r>
            <a:r>
              <a:rPr lang="fa-IR" sz="2400" dirty="0">
                <a:cs typeface="B Nazanin" panose="00000400000000000000" pitchFamily="2" charset="-78"/>
              </a:rPr>
              <a:t>از گره </a:t>
            </a:r>
            <a:r>
              <a:rPr lang="en-US" sz="2400" dirty="0">
                <a:cs typeface="B Nazanin" panose="00000400000000000000" pitchFamily="2" charset="-78"/>
              </a:rPr>
              <a:t>A </a:t>
            </a:r>
            <a:r>
              <a:rPr lang="fa-IR" sz="2400" dirty="0" smtClean="0">
                <a:cs typeface="B Nazanin" panose="00000400000000000000" pitchFamily="2" charset="-78"/>
              </a:rPr>
              <a:t> به </a:t>
            </a:r>
            <a:r>
              <a:rPr lang="en-US" sz="2400" dirty="0">
                <a:cs typeface="B Nazanin" panose="00000400000000000000" pitchFamily="2" charset="-78"/>
              </a:rPr>
              <a:t>K </a:t>
            </a:r>
            <a:r>
              <a:rPr lang="fa-IR" sz="2400" dirty="0" smtClean="0">
                <a:cs typeface="B Nazanin" panose="00000400000000000000" pitchFamily="2" charset="-78"/>
              </a:rPr>
              <a:t> به </a:t>
            </a:r>
            <a:r>
              <a:rPr lang="fa-IR" sz="2400" dirty="0">
                <a:cs typeface="B Nazanin" panose="00000400000000000000" pitchFamily="2" charset="-78"/>
              </a:rPr>
              <a:t>حساب می‌آید</a:t>
            </a:r>
            <a:r>
              <a:rPr lang="fa-IR" sz="2400" dirty="0" smtClean="0">
                <a:cs typeface="B Nazanin" panose="00000400000000000000" pitchFamily="2" charset="-78"/>
              </a:rPr>
              <a:t>.</a:t>
            </a:r>
          </a:p>
          <a:p>
            <a:pPr algn="r" rtl="1"/>
            <a:endParaRPr lang="fa-IR" sz="2400" dirty="0">
              <a:cs typeface="B Nazanin" panose="00000400000000000000" pitchFamily="2" charset="-78"/>
            </a:endParaRPr>
          </a:p>
          <a:p>
            <a:pPr algn="r" rtl="1"/>
            <a:r>
              <a:rPr lang="fa-IR" sz="2400" b="1" dirty="0">
                <a:cs typeface="B Nazanin" panose="00000400000000000000" pitchFamily="2" charset="-78"/>
              </a:rPr>
              <a:t>زیردرخت </a:t>
            </a:r>
            <a:r>
              <a:rPr lang="en-US" sz="2400" b="1" dirty="0">
                <a:cs typeface="B Nazanin" panose="00000400000000000000" pitchFamily="2" charset="-78"/>
              </a:rPr>
              <a:t>Sub Tree</a:t>
            </a:r>
            <a:r>
              <a:rPr lang="fa-IR" sz="2400" b="1" dirty="0" smtClean="0">
                <a:cs typeface="B Nazanin" panose="00000400000000000000" pitchFamily="2" charset="-78"/>
              </a:rPr>
              <a:t>:</a:t>
            </a:r>
            <a:endParaRPr lang="fa-IR" sz="2400" b="1" dirty="0">
              <a:cs typeface="B Nazanin" panose="00000400000000000000" pitchFamily="2" charset="-78"/>
            </a:endParaRPr>
          </a:p>
        </p:txBody>
      </p:sp>
      <p:pic>
        <p:nvPicPr>
          <p:cNvPr id="4" name="Picture 3"/>
          <p:cNvPicPr>
            <a:picLocks noChangeAspect="1"/>
          </p:cNvPicPr>
          <p:nvPr/>
        </p:nvPicPr>
        <p:blipFill>
          <a:blip r:embed="rId2"/>
          <a:stretch>
            <a:fillRect/>
          </a:stretch>
        </p:blipFill>
        <p:spPr>
          <a:xfrm>
            <a:off x="423079" y="3105806"/>
            <a:ext cx="4920757" cy="3430757"/>
          </a:xfrm>
          <a:prstGeom prst="rect">
            <a:avLst/>
          </a:prstGeom>
        </p:spPr>
      </p:pic>
      <p:sp>
        <p:nvSpPr>
          <p:cNvPr id="5" name="Rectangle 4"/>
          <p:cNvSpPr/>
          <p:nvPr/>
        </p:nvSpPr>
        <p:spPr>
          <a:xfrm>
            <a:off x="5680159" y="3795048"/>
            <a:ext cx="6096000" cy="1569660"/>
          </a:xfrm>
          <a:prstGeom prst="rect">
            <a:avLst/>
          </a:prstGeom>
        </p:spPr>
        <p:txBody>
          <a:bodyPr>
            <a:spAutoFit/>
          </a:bodyPr>
          <a:lstStyle/>
          <a:p>
            <a:pPr lvl="0" algn="just" rtl="1"/>
            <a:r>
              <a:rPr lang="fa-IR" sz="2400" dirty="0">
                <a:solidFill>
                  <a:prstClr val="black"/>
                </a:solidFill>
                <a:cs typeface="B Nazanin" panose="00000400000000000000" pitchFamily="2" charset="-78"/>
              </a:rPr>
              <a:t>نوادگان یک گره، نشان دهنده زیردرخت هستند. درخت به عنوان یک ساختمان داده بازگشتی می‌تواند شامل بسیاری از زیردرخت‌ها در داخل خود باشد. در تصویر، </a:t>
            </a:r>
            <a:r>
              <a:rPr lang="fa-IR" sz="2400" dirty="0" smtClean="0">
                <a:solidFill>
                  <a:prstClr val="black"/>
                </a:solidFill>
                <a:cs typeface="B Nazanin" panose="00000400000000000000" pitchFamily="2" charset="-78"/>
              </a:rPr>
              <a:t>گره‌های</a:t>
            </a:r>
            <a:r>
              <a:rPr lang="en-US" sz="2400" dirty="0" smtClean="0">
                <a:solidFill>
                  <a:prstClr val="black"/>
                </a:solidFill>
                <a:cs typeface="B Nazanin" panose="00000400000000000000" pitchFamily="2" charset="-78"/>
              </a:rPr>
              <a:t>B ،E </a:t>
            </a:r>
            <a:r>
              <a:rPr lang="en-US" sz="2400" dirty="0">
                <a:solidFill>
                  <a:prstClr val="black"/>
                </a:solidFill>
                <a:cs typeface="B Nazanin" panose="00000400000000000000" pitchFamily="2" charset="-78"/>
              </a:rPr>
              <a:t>، F </a:t>
            </a:r>
            <a:r>
              <a:rPr lang="fa-IR" sz="2400" dirty="0">
                <a:solidFill>
                  <a:prstClr val="black"/>
                </a:solidFill>
                <a:cs typeface="B Nazanin" panose="00000400000000000000" pitchFamily="2" charset="-78"/>
              </a:rPr>
              <a:t>نشان دهنده یک زیردرخت هستند.</a:t>
            </a:r>
            <a:endParaRPr lang="en-US" sz="2400" dirty="0">
              <a:solidFill>
                <a:prstClr val="black"/>
              </a:solidFill>
              <a:cs typeface="B Nazanin" panose="00000400000000000000" pitchFamily="2" charset="-78"/>
            </a:endParaRPr>
          </a:p>
        </p:txBody>
      </p:sp>
      <p:sp>
        <p:nvSpPr>
          <p:cNvPr id="2" name="Slide Number Placeholder 1"/>
          <p:cNvSpPr>
            <a:spLocks noGrp="1"/>
          </p:cNvSpPr>
          <p:nvPr>
            <p:ph type="sldNum" sz="quarter" idx="12"/>
          </p:nvPr>
        </p:nvSpPr>
        <p:spPr/>
        <p:txBody>
          <a:bodyPr/>
          <a:lstStyle/>
          <a:p>
            <a:fld id="{EA59E14A-CF6C-4BA0-B9C8-7EB443BEE51E}" type="slidenum">
              <a:rPr lang="en-US" smtClean="0"/>
              <a:t>9</a:t>
            </a:fld>
            <a:endParaRPr lang="en-US"/>
          </a:p>
        </p:txBody>
      </p:sp>
    </p:spTree>
    <p:extLst>
      <p:ext uri="{BB962C8B-B14F-4D97-AF65-F5344CB8AC3E}">
        <p14:creationId xmlns:p14="http://schemas.microsoft.com/office/powerpoint/2010/main" val="4961967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16301</TotalTime>
  <Words>1981</Words>
  <Application>Microsoft Office PowerPoint</Application>
  <PresentationFormat>Custom</PresentationFormat>
  <Paragraphs>230</Paragraphs>
  <Slides>57</Slides>
  <Notes>0</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Binary Tree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Stack</dc:title>
  <dc:creator>MissNull</dc:creator>
  <cp:lastModifiedBy>Me</cp:lastModifiedBy>
  <cp:revision>190</cp:revision>
  <dcterms:created xsi:type="dcterms:W3CDTF">2023-04-05T21:07:11Z</dcterms:created>
  <dcterms:modified xsi:type="dcterms:W3CDTF">2024-11-18T07:36:02Z</dcterms:modified>
</cp:coreProperties>
</file>